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8" r:id="rId3"/>
    <p:sldId id="257" r:id="rId4"/>
    <p:sldId id="290" r:id="rId5"/>
    <p:sldId id="291" r:id="rId6"/>
    <p:sldId id="292" r:id="rId7"/>
    <p:sldId id="293" r:id="rId8"/>
    <p:sldId id="294" r:id="rId9"/>
    <p:sldId id="295" r:id="rId10"/>
    <p:sldId id="286"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288" r:id="rId57"/>
    <p:sldId id="297" r:id="rId58"/>
    <p:sldId id="346" r:id="rId59"/>
    <p:sldId id="347" r:id="rId60"/>
    <p:sldId id="348" r:id="rId61"/>
    <p:sldId id="349" r:id="rId62"/>
    <p:sldId id="350" r:id="rId63"/>
    <p:sldId id="351" r:id="rId64"/>
    <p:sldId id="352" r:id="rId65"/>
    <p:sldId id="353" r:id="rId66"/>
    <p:sldId id="355" r:id="rId67"/>
    <p:sldId id="354" r:id="rId68"/>
    <p:sldId id="358" r:id="rId69"/>
    <p:sldId id="359" r:id="rId70"/>
    <p:sldId id="360" r:id="rId71"/>
    <p:sldId id="361" r:id="rId72"/>
    <p:sldId id="362" r:id="rId73"/>
    <p:sldId id="363" r:id="rId74"/>
    <p:sldId id="371" r:id="rId75"/>
    <p:sldId id="364" r:id="rId76"/>
    <p:sldId id="372" r:id="rId77"/>
    <p:sldId id="341" r:id="rId78"/>
    <p:sldId id="342" r:id="rId79"/>
    <p:sldId id="343" r:id="rId80"/>
    <p:sldId id="344"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480"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DDACD3-038F-4B3D-BBB9-05FDB441771F}" type="slidenum">
              <a:rPr lang="en-US" smtClean="0"/>
              <a:t>‹#›</a:t>
            </a:fld>
            <a:endParaRPr lang="en-US"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5" name="Footer Placeholder 4"/>
          <p:cNvSpPr>
            <a:spLocks noGrp="1"/>
          </p:cNvSpPr>
          <p:nvPr>
            <p:ph type="ftr" sz="quarter" idx="11"/>
          </p:nvPr>
        </p:nvSpPr>
        <p:spPr>
          <a:xfrm>
            <a:off x="2640597" y="6377459"/>
            <a:ext cx="3836404" cy="365125"/>
          </a:xfrm>
        </p:spPr>
        <p:txBody>
          <a:bodyPr/>
          <a:lstStyle/>
          <a:p>
            <a:endParaRPr lang="en-US" dirty="0"/>
          </a:p>
        </p:txBody>
      </p:sp>
      <p:sp>
        <p:nvSpPr>
          <p:cNvPr id="6" name="Slide Number Placeholder 5"/>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DDACD3-038F-4B3D-BBB9-05FDB441771F}"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CDDACD3-038F-4B3D-BBB9-05FDB441771F}"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B8D9248-B7D5-414B-9A98-A79B7B23D79B}" type="datetimeFigureOut">
              <a:rPr lang="en-US" smtClean="0"/>
              <a:t>10/19/2011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CDDACD3-038F-4B3D-BBB9-05FDB441771F}" type="slidenum">
              <a:rPr lang="en-US" smtClean="0"/>
              <a:t>‹#›</a:t>
            </a:fld>
            <a:endParaRPr lang="en-US" dirty="0"/>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B8D9248-B7D5-414B-9A98-A79B7B23D79B}" type="datetimeFigureOut">
              <a:rPr lang="en-US" smtClean="0"/>
              <a:t>10/19/2011</a:t>
            </a:fld>
            <a:endParaRPr lang="en-US" dirty="0"/>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dirty="0"/>
          </a:p>
        </p:txBody>
      </p:sp>
      <p:sp>
        <p:nvSpPr>
          <p:cNvPr id="7" name="Slide Number Placeholder 6"/>
          <p:cNvSpPr>
            <a:spLocks noGrp="1"/>
          </p:cNvSpPr>
          <p:nvPr>
            <p:ph type="sldNum" sz="quarter" idx="12"/>
          </p:nvPr>
        </p:nvSpPr>
        <p:spPr>
          <a:xfrm>
            <a:off x="8339328" y="1170432"/>
            <a:ext cx="733864" cy="201168"/>
          </a:xfrm>
        </p:spPr>
        <p:txBody>
          <a:bodyPr/>
          <a:lstStyle/>
          <a:p>
            <a:fld id="{ACDDACD3-038F-4B3D-BBB9-05FDB441771F}"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dirty="0"/>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B8D9248-B7D5-414B-9A98-A79B7B23D79B}" type="datetimeFigureOut">
              <a:rPr lang="en-US" smtClean="0"/>
              <a:t>10/19/2011</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ACDDACD3-038F-4B3D-BBB9-05FDB441771F}"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scrutinyhooligans.us/wp-content/uploads/2008/06/responsibility.jpg"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images.google.com/imgres?imgurl=http://img1.tradeget.com/ninazhang\WSHX7YR01yinba_pallet_m.jpg&amp;imgrefurl=http://www.tradeget.com/free_list/p61769/F18019/photocopy_paper.html&amp;usg=__dbLwtxnQPyChu5axNTX-JKK5ynk=&amp;h=673&amp;w=898&amp;sz=101&amp;hl=en&amp;start=1&amp;um=1&amp;tbnid=4UMqmImd8Zay0M:&amp;tbnh=109&amp;tbnw=146&amp;prev=/images?q=pallet+of+paper&amp;ndsp=21&amp;hl=en&amp;sa=N&amp;um=1"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3.xml.rels><?xml version="1.0" encoding="UTF-8" standalone="yes"?>
<Relationships xmlns="http://schemas.openxmlformats.org/package/2006/relationships"><Relationship Id="rId3" Type="http://schemas.openxmlformats.org/officeDocument/2006/relationships/hyperlink" Target="http://www.google.com/imgres?imgurl=http://www.babble.com/CS/blogs/strollerderby/2008/12/23-End/doh-did-just-say-that.jpg&amp;imgrefurl=http://www.babble.com/CS/blogs/strollerderby/archive/tags/winter/default.aspx&amp;usg=__CaNSAf2GgBmz_ufipsIhqtqixyY=&amp;h=522&amp;w=351&amp;sz=39&amp;hl=en&amp;start=11&amp;um=1&amp;itbs=1&amp;tbnid=J7BEstI0jPI8xM:&amp;tbnh=131&amp;tbnw=88&amp;prev=/images?q=did+i+say+that&amp;um=1&amp;hl=en&amp;sa=N&amp;tbs=isch:1"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74.xml.rels><?xml version="1.0" encoding="UTF-8" standalone="yes"?>
<Relationships xmlns="http://schemas.openxmlformats.org/package/2006/relationships"><Relationship Id="rId3" Type="http://schemas.openxmlformats.org/officeDocument/2006/relationships/hyperlink" Target="http://www.google.com/imgres?imgurl=http://scrapetv.com/News/News%20Pages/Everyone%20Else/images-2/count-von-count-sesame-street.jpg&amp;imgrefurl=http://blogs.tampabay.com/moms/2010/01/nick-launches-new-show-focused-on-math-skills-but-is-tv-good-for-preschoolers.html&amp;usg=__QXydb_phv1Vp13opugf1tVmBcCc=&amp;h=268&amp;w=303&amp;sz=12&amp;hl=en&amp;start=12&amp;um=1&amp;itbs=1&amp;tbnid=S3AA8HASfY5HHM:&amp;tbnh=103&amp;tbnw=116&amp;prev=/images?q=sesame+street+math&amp;um=1&amp;hl=en&amp;tbs=isch:1" TargetMode="External"/><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mailto:jeff@parconsultantsinc.com" TargetMode="External"/><Relationship Id="rId2" Type="http://schemas.openxmlformats.org/officeDocument/2006/relationships/hyperlink" Target="mailto:neale.stralow@stantec.com" TargetMode="External"/><Relationship Id="rId1" Type="http://schemas.openxmlformats.org/officeDocument/2006/relationships/slideLayout" Target="../slideLayouts/slideLayout1.xml"/><Relationship Id="rId5" Type="http://schemas.openxmlformats.org/officeDocument/2006/relationships/hyperlink" Target="mailto:tharmer@pizzuti.com" TargetMode="External"/><Relationship Id="rId4" Type="http://schemas.openxmlformats.org/officeDocument/2006/relationships/hyperlink" Target="mailto:cwoodell@cityofwinterpark.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How To Write A RFP/Scope of Service to Get the Results You Want</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Tree>
    <p:extLst>
      <p:ext uri="{BB962C8B-B14F-4D97-AF65-F5344CB8AC3E}">
        <p14:creationId xmlns:p14="http://schemas.microsoft.com/office/powerpoint/2010/main" val="1808834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Purchasing Manager’s Perspective</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
        <p:nvSpPr>
          <p:cNvPr id="4" name="TextBox 3"/>
          <p:cNvSpPr txBox="1"/>
          <p:nvPr/>
        </p:nvSpPr>
        <p:spPr>
          <a:xfrm>
            <a:off x="762000" y="5410200"/>
            <a:ext cx="7391400" cy="923330"/>
          </a:xfrm>
          <a:prstGeom prst="rect">
            <a:avLst/>
          </a:prstGeom>
          <a:noFill/>
        </p:spPr>
        <p:txBody>
          <a:bodyPr wrap="square" rtlCol="0">
            <a:spAutoFit/>
          </a:bodyPr>
          <a:lstStyle/>
          <a:p>
            <a:r>
              <a:rPr lang="en-US" dirty="0" smtClean="0"/>
              <a:t>Carrie Woodell, CFCM, CPPO, C.P.M., FCPM</a:t>
            </a:r>
          </a:p>
          <a:p>
            <a:r>
              <a:rPr lang="en-US" dirty="0" smtClean="0"/>
              <a:t>Purchasing Manager</a:t>
            </a:r>
          </a:p>
          <a:p>
            <a:r>
              <a:rPr lang="en-US" dirty="0" smtClean="0"/>
              <a:t>City of Winter Park, FL</a:t>
            </a:r>
            <a:endParaRPr lang="en-US" dirty="0"/>
          </a:p>
        </p:txBody>
      </p:sp>
    </p:spTree>
    <p:extLst>
      <p:ext uri="{BB962C8B-B14F-4D97-AF65-F5344CB8AC3E}">
        <p14:creationId xmlns:p14="http://schemas.microsoft.com/office/powerpoint/2010/main" val="2376930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An RFP?</a:t>
            </a:r>
            <a:endParaRPr lang="en-US" dirty="0"/>
          </a:p>
        </p:txBody>
      </p:sp>
      <p:sp>
        <p:nvSpPr>
          <p:cNvPr id="5" name="Content Placeholder 4"/>
          <p:cNvSpPr>
            <a:spLocks noGrp="1"/>
          </p:cNvSpPr>
          <p:nvPr>
            <p:ph idx="1"/>
          </p:nvPr>
        </p:nvSpPr>
        <p:spPr>
          <a:xfrm>
            <a:off x="457200" y="1646237"/>
            <a:ext cx="8229600" cy="4830763"/>
          </a:xfrm>
        </p:spPr>
        <p:txBody>
          <a:bodyPr>
            <a:normAutofit fontScale="85000" lnSpcReduction="20000"/>
          </a:bodyPr>
          <a:lstStyle/>
          <a:p>
            <a:pPr algn="just"/>
            <a:r>
              <a:rPr lang="en-US" dirty="0" smtClean="0"/>
              <a:t>Request for Proposal</a:t>
            </a:r>
          </a:p>
          <a:p>
            <a:pPr lvl="1" algn="just"/>
            <a:r>
              <a:rPr lang="en-US" dirty="0" smtClean="0"/>
              <a:t>Document:  Formal invitation from an organization to a supplier to submit an offer</a:t>
            </a:r>
          </a:p>
          <a:p>
            <a:pPr lvl="1" algn="just"/>
            <a:r>
              <a:rPr lang="en-US" dirty="0" smtClean="0"/>
              <a:t>Process: in which the evaluators base the decision on more than price</a:t>
            </a:r>
          </a:p>
          <a:p>
            <a:pPr algn="just"/>
            <a:r>
              <a:rPr lang="en-US" dirty="0" smtClean="0"/>
              <a:t>Provides for the negotiation of all terms, including price prior to contract award</a:t>
            </a:r>
          </a:p>
          <a:p>
            <a:pPr algn="just"/>
            <a:r>
              <a:rPr lang="en-US" dirty="0" smtClean="0"/>
              <a:t>Evaluation based on criteria other than price alone</a:t>
            </a:r>
          </a:p>
          <a:p>
            <a:pPr lvl="1" algn="just"/>
            <a:r>
              <a:rPr lang="en-US" dirty="0" smtClean="0"/>
              <a:t>Experience; Qualifications; Proposed Solutions; Service After Award</a:t>
            </a:r>
          </a:p>
          <a:p>
            <a:pPr algn="just"/>
            <a:r>
              <a:rPr lang="en-US" dirty="0" smtClean="0"/>
              <a:t>Used to obtain “best overall value”</a:t>
            </a:r>
          </a:p>
          <a:p>
            <a:pPr lvl="1" algn="just"/>
            <a:r>
              <a:rPr lang="en-US" dirty="0" smtClean="0"/>
              <a:t>Discussion and revised offers permitted and encouraged (during negotiation phase)</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183606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RFQ</a:t>
            </a:r>
            <a:endParaRPr lang="en-US" dirty="0"/>
          </a:p>
        </p:txBody>
      </p:sp>
      <p:sp>
        <p:nvSpPr>
          <p:cNvPr id="3" name="Content Placeholder 2"/>
          <p:cNvSpPr>
            <a:spLocks noGrp="1"/>
          </p:cNvSpPr>
          <p:nvPr>
            <p:ph idx="1"/>
          </p:nvPr>
        </p:nvSpPr>
        <p:spPr>
          <a:xfrm>
            <a:off x="457200" y="1570037"/>
            <a:ext cx="8229600" cy="4906963"/>
          </a:xfrm>
        </p:spPr>
        <p:txBody>
          <a:bodyPr>
            <a:normAutofit fontScale="70000" lnSpcReduction="20000"/>
          </a:bodyPr>
          <a:lstStyle/>
          <a:p>
            <a:pPr algn="just"/>
            <a:r>
              <a:rPr lang="en-US" dirty="0" smtClean="0"/>
              <a:t>Request for Qualifications</a:t>
            </a:r>
          </a:p>
          <a:p>
            <a:pPr lvl="1" algn="just"/>
            <a:r>
              <a:rPr lang="en-US" dirty="0" smtClean="0"/>
              <a:t>Qualification Based Selection</a:t>
            </a:r>
          </a:p>
          <a:p>
            <a:pPr algn="just"/>
            <a:r>
              <a:rPr lang="en-US" dirty="0" smtClean="0"/>
              <a:t>Florida State Statute 287.055 (CCNA)</a:t>
            </a:r>
          </a:p>
          <a:p>
            <a:pPr lvl="1" algn="just"/>
            <a:r>
              <a:rPr lang="en-US" dirty="0" smtClean="0"/>
              <a:t>Architects, Engineers, Landscape Architects, Surveying, Mapping Services</a:t>
            </a:r>
          </a:p>
          <a:p>
            <a:pPr lvl="1" algn="just"/>
            <a:r>
              <a:rPr lang="en-US" dirty="0" smtClean="0"/>
              <a:t>Basic construction exceeding CATEGORY FIVE ($325,000) F.S. 287.017</a:t>
            </a:r>
          </a:p>
          <a:p>
            <a:pPr lvl="1" algn="just"/>
            <a:r>
              <a:rPr lang="en-US" dirty="0" smtClean="0"/>
              <a:t>Planning or study activity exceeding CATEGORY TWO ($35,000) F.S. 287.017</a:t>
            </a:r>
          </a:p>
          <a:p>
            <a:pPr algn="just"/>
            <a:r>
              <a:rPr lang="en-US" dirty="0" smtClean="0"/>
              <a:t>Initial evaluation based on issues such as:</a:t>
            </a:r>
          </a:p>
          <a:p>
            <a:pPr lvl="1" algn="just"/>
            <a:r>
              <a:rPr lang="en-US" dirty="0" smtClean="0"/>
              <a:t>Project workload of firms</a:t>
            </a:r>
          </a:p>
          <a:p>
            <a:pPr lvl="1" algn="just"/>
            <a:r>
              <a:rPr lang="en-US" dirty="0" smtClean="0"/>
              <a:t>Professional personnel</a:t>
            </a:r>
          </a:p>
          <a:p>
            <a:pPr lvl="1" algn="just"/>
            <a:r>
              <a:rPr lang="en-US" dirty="0" smtClean="0"/>
              <a:t>Past performance</a:t>
            </a:r>
          </a:p>
          <a:p>
            <a:pPr lvl="1" algn="just"/>
            <a:r>
              <a:rPr lang="en-US" dirty="0" smtClean="0"/>
              <a:t>Certified minority business enterprise</a:t>
            </a:r>
          </a:p>
          <a:p>
            <a:pPr lvl="1" algn="just"/>
            <a:r>
              <a:rPr lang="en-US" dirty="0" smtClean="0"/>
              <a:t>External quality control reviews</a:t>
            </a:r>
          </a:p>
          <a:p>
            <a:pPr lvl="1" algn="just"/>
            <a:r>
              <a:rPr lang="en-US" dirty="0" smtClean="0"/>
              <a:t>Any other factors deemed applicable to the requirements</a:t>
            </a:r>
            <a:endParaRPr lang="en-US" dirty="0"/>
          </a:p>
        </p:txBody>
      </p:sp>
    </p:spTree>
    <p:extLst>
      <p:ext uri="{BB962C8B-B14F-4D97-AF65-F5344CB8AC3E}">
        <p14:creationId xmlns:p14="http://schemas.microsoft.com/office/powerpoint/2010/main" val="1604151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RFQ and CCNA</a:t>
            </a:r>
            <a:endParaRPr lang="en-US" dirty="0"/>
          </a:p>
        </p:txBody>
      </p:sp>
      <p:sp>
        <p:nvSpPr>
          <p:cNvPr id="3" name="Content Placeholder 2"/>
          <p:cNvSpPr>
            <a:spLocks noGrp="1"/>
          </p:cNvSpPr>
          <p:nvPr>
            <p:ph idx="1"/>
          </p:nvPr>
        </p:nvSpPr>
        <p:spPr/>
        <p:txBody>
          <a:bodyPr>
            <a:normAutofit fontScale="92500"/>
          </a:bodyPr>
          <a:lstStyle/>
          <a:p>
            <a:r>
              <a:rPr lang="en-US" dirty="0" smtClean="0"/>
              <a:t>Price cannot be an evaluation criteria</a:t>
            </a:r>
          </a:p>
          <a:p>
            <a:r>
              <a:rPr lang="en-US" dirty="0" smtClean="0"/>
              <a:t>No fewer than three firms may be short listed</a:t>
            </a:r>
          </a:p>
          <a:p>
            <a:pPr lvl="1"/>
            <a:r>
              <a:rPr lang="en-US" dirty="0" smtClean="0"/>
              <a:t>Interviews/oral presentations</a:t>
            </a:r>
          </a:p>
          <a:p>
            <a:r>
              <a:rPr lang="en-US" dirty="0" smtClean="0"/>
              <a:t>Negotiation (only) with the most qualified firm</a:t>
            </a:r>
          </a:p>
          <a:p>
            <a:pPr lvl="1"/>
            <a:r>
              <a:rPr lang="en-US" dirty="0" smtClean="0"/>
              <a:t>Detailed analysis of the cost of professional services</a:t>
            </a:r>
          </a:p>
          <a:p>
            <a:r>
              <a:rPr lang="en-US" dirty="0" smtClean="0"/>
              <a:t>If unsuccessful in negotiation, formal termination; proceed to second most qualified</a:t>
            </a:r>
          </a:p>
          <a:p>
            <a:r>
              <a:rPr lang="en-US" dirty="0" smtClean="0"/>
              <a:t>Can not revisit after formal termination</a:t>
            </a:r>
            <a:endParaRPr lang="en-US" dirty="0"/>
          </a:p>
        </p:txBody>
      </p:sp>
    </p:spTree>
    <p:extLst>
      <p:ext uri="{BB962C8B-B14F-4D97-AF65-F5344CB8AC3E}">
        <p14:creationId xmlns:p14="http://schemas.microsoft.com/office/powerpoint/2010/main" val="3805851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Step RFP Processes</a:t>
            </a:r>
            <a:endParaRPr lang="en-US" dirty="0"/>
          </a:p>
        </p:txBody>
      </p:sp>
      <p:sp>
        <p:nvSpPr>
          <p:cNvPr id="3" name="Content Placeholder 2"/>
          <p:cNvSpPr>
            <a:spLocks noGrp="1"/>
          </p:cNvSpPr>
          <p:nvPr>
            <p:ph idx="1"/>
          </p:nvPr>
        </p:nvSpPr>
        <p:spPr/>
        <p:txBody>
          <a:bodyPr/>
          <a:lstStyle/>
          <a:p>
            <a:r>
              <a:rPr lang="en-US" dirty="0" smtClean="0"/>
              <a:t>Offeror submittals in 2 separate sealed envelopes</a:t>
            </a:r>
          </a:p>
          <a:p>
            <a:pPr lvl="1"/>
            <a:r>
              <a:rPr lang="en-US" dirty="0" smtClean="0"/>
              <a:t>Technical proposal</a:t>
            </a:r>
          </a:p>
          <a:p>
            <a:pPr lvl="1"/>
            <a:r>
              <a:rPr lang="en-US" dirty="0" smtClean="0"/>
              <a:t>Price proposal</a:t>
            </a:r>
            <a:endParaRPr lang="en-US" dirty="0"/>
          </a:p>
          <a:p>
            <a:r>
              <a:rPr lang="en-US" dirty="0" smtClean="0"/>
              <a:t>RFQ/RFP</a:t>
            </a:r>
          </a:p>
          <a:p>
            <a:pPr lvl="1"/>
            <a:r>
              <a:rPr lang="en-US" dirty="0" smtClean="0"/>
              <a:t>Qualification based selection</a:t>
            </a:r>
          </a:p>
          <a:p>
            <a:pPr lvl="1"/>
            <a:r>
              <a:rPr lang="en-US" dirty="0" smtClean="0"/>
              <a:t>RFPs to short listed firms</a:t>
            </a:r>
          </a:p>
          <a:p>
            <a:endParaRPr lang="en-US" dirty="0"/>
          </a:p>
        </p:txBody>
      </p:sp>
    </p:spTree>
    <p:extLst>
      <p:ext uri="{BB962C8B-B14F-4D97-AF65-F5344CB8AC3E}">
        <p14:creationId xmlns:p14="http://schemas.microsoft.com/office/powerpoint/2010/main" val="12618588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the RFP Document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Section I – Proposal Information</a:t>
            </a:r>
          </a:p>
          <a:p>
            <a:pPr lvl="1"/>
            <a:r>
              <a:rPr lang="en-US" dirty="0" smtClean="0"/>
              <a:t>Standard terms &amp; conditions</a:t>
            </a:r>
          </a:p>
          <a:p>
            <a:r>
              <a:rPr lang="en-US" dirty="0" smtClean="0"/>
              <a:t>Section II – Scope of Work</a:t>
            </a:r>
          </a:p>
          <a:p>
            <a:pPr lvl="1"/>
            <a:r>
              <a:rPr lang="en-US" dirty="0" smtClean="0"/>
              <a:t>Agency overview &amp; background</a:t>
            </a:r>
          </a:p>
          <a:p>
            <a:pPr lvl="1"/>
            <a:r>
              <a:rPr lang="en-US" dirty="0" smtClean="0"/>
              <a:t>Tasks required &amp; deliverables</a:t>
            </a:r>
          </a:p>
          <a:p>
            <a:pPr lvl="1"/>
            <a:r>
              <a:rPr lang="en-US" dirty="0" smtClean="0"/>
              <a:t>Scope of work</a:t>
            </a:r>
          </a:p>
          <a:p>
            <a:pPr lvl="1"/>
            <a:r>
              <a:rPr lang="en-US" dirty="0" smtClean="0"/>
              <a:t>Minimum vendor qualifications</a:t>
            </a:r>
          </a:p>
          <a:p>
            <a:r>
              <a:rPr lang="en-US" dirty="0" smtClean="0"/>
              <a:t>Section III – Proposal Content</a:t>
            </a:r>
          </a:p>
          <a:p>
            <a:pPr lvl="1"/>
            <a:r>
              <a:rPr lang="en-US" dirty="0" smtClean="0"/>
              <a:t>Proposal format</a:t>
            </a:r>
          </a:p>
          <a:p>
            <a:pPr lvl="1"/>
            <a:r>
              <a:rPr lang="en-US" dirty="0" smtClean="0"/>
              <a:t>Price/cost requirements</a:t>
            </a:r>
            <a:endParaRPr lang="en-US" dirty="0"/>
          </a:p>
        </p:txBody>
      </p:sp>
    </p:spTree>
    <p:extLst>
      <p:ext uri="{BB962C8B-B14F-4D97-AF65-F5344CB8AC3E}">
        <p14:creationId xmlns:p14="http://schemas.microsoft.com/office/powerpoint/2010/main" val="2546825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the RFP Document</a:t>
            </a:r>
            <a:endParaRPr lang="en-US" dirty="0"/>
          </a:p>
        </p:txBody>
      </p:sp>
      <p:sp>
        <p:nvSpPr>
          <p:cNvPr id="3" name="Content Placeholder 2"/>
          <p:cNvSpPr>
            <a:spLocks noGrp="1"/>
          </p:cNvSpPr>
          <p:nvPr>
            <p:ph idx="1"/>
          </p:nvPr>
        </p:nvSpPr>
        <p:spPr/>
        <p:txBody>
          <a:bodyPr/>
          <a:lstStyle/>
          <a:p>
            <a:r>
              <a:rPr lang="en-US" dirty="0" smtClean="0"/>
              <a:t>Section IV – Evaluation Procedures</a:t>
            </a:r>
          </a:p>
          <a:p>
            <a:pPr lvl="1"/>
            <a:r>
              <a:rPr lang="en-US" dirty="0" smtClean="0"/>
              <a:t>Criteria/points/ranking</a:t>
            </a:r>
          </a:p>
          <a:p>
            <a:pPr lvl="1"/>
            <a:r>
              <a:rPr lang="en-US" dirty="0" smtClean="0"/>
              <a:t>Evaluation procedure</a:t>
            </a:r>
          </a:p>
          <a:p>
            <a:pPr lvl="1"/>
            <a:r>
              <a:rPr lang="en-US" dirty="0" smtClean="0"/>
              <a:t>Selection process</a:t>
            </a:r>
          </a:p>
          <a:p>
            <a:pPr lvl="1"/>
            <a:r>
              <a:rPr lang="en-US" dirty="0" smtClean="0"/>
              <a:t>Award process</a:t>
            </a:r>
          </a:p>
          <a:p>
            <a:r>
              <a:rPr lang="en-US" dirty="0" smtClean="0"/>
              <a:t>Section V – Appendix</a:t>
            </a:r>
          </a:p>
          <a:p>
            <a:pPr lvl="1"/>
            <a:r>
              <a:rPr lang="en-US" dirty="0" smtClean="0"/>
              <a:t>Attachments &amp; exhibits</a:t>
            </a:r>
          </a:p>
          <a:p>
            <a:pPr lvl="1"/>
            <a:r>
              <a:rPr lang="en-US" dirty="0" smtClean="0"/>
              <a:t>Standard agency agreement</a:t>
            </a:r>
            <a:endParaRPr lang="en-US" dirty="0"/>
          </a:p>
        </p:txBody>
      </p:sp>
    </p:spTree>
    <p:extLst>
      <p:ext uri="{BB962C8B-B14F-4D97-AF65-F5344CB8AC3E}">
        <p14:creationId xmlns:p14="http://schemas.microsoft.com/office/powerpoint/2010/main" val="7224952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Scope of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MOST important step in the process</a:t>
            </a:r>
          </a:p>
          <a:p>
            <a:pPr lvl="1"/>
            <a:r>
              <a:rPr lang="en-US" u="sng" dirty="0"/>
              <a:t>Most frequent </a:t>
            </a:r>
            <a:r>
              <a:rPr lang="en-US" dirty="0"/>
              <a:t>cause for contract failure – </a:t>
            </a:r>
            <a:r>
              <a:rPr lang="en-US" b="1" dirty="0"/>
              <a:t>unclear specifications</a:t>
            </a:r>
          </a:p>
          <a:p>
            <a:pPr lvl="1"/>
            <a:r>
              <a:rPr lang="en-US" dirty="0" smtClean="0"/>
              <a:t>Establish </a:t>
            </a:r>
            <a:r>
              <a:rPr lang="en-US" dirty="0"/>
              <a:t>performance standards and a contractual baseline</a:t>
            </a:r>
          </a:p>
          <a:p>
            <a:pPr lvl="1"/>
            <a:r>
              <a:rPr lang="en-US" dirty="0"/>
              <a:t>Provide the contractor with a basis of estimate</a:t>
            </a:r>
          </a:p>
          <a:p>
            <a:pPr lvl="1"/>
            <a:r>
              <a:rPr lang="en-US" dirty="0"/>
              <a:t>Communicate </a:t>
            </a:r>
            <a:r>
              <a:rPr lang="en-US" dirty="0" smtClean="0"/>
              <a:t>effectively</a:t>
            </a:r>
          </a:p>
          <a:p>
            <a:r>
              <a:rPr lang="en-US" dirty="0" smtClean="0"/>
              <a:t>Identify the resource, schedule and compensation constraints</a:t>
            </a:r>
          </a:p>
          <a:p>
            <a:r>
              <a:rPr lang="en-US" dirty="0" smtClean="0"/>
              <a:t>Identify specific technical data requirements such as plans, specifications, reports, etc.</a:t>
            </a:r>
          </a:p>
          <a:p>
            <a:r>
              <a:rPr lang="en-US" dirty="0" smtClean="0"/>
              <a:t>Identify performance, quality and operational characteristics</a:t>
            </a:r>
          </a:p>
          <a:p>
            <a:r>
              <a:rPr lang="en-US" dirty="0" smtClean="0"/>
              <a:t>Identify specific mandates or directives that may influence the contract (licenses, etc.)</a:t>
            </a:r>
          </a:p>
          <a:p>
            <a:pPr marL="0" indent="0">
              <a:buNone/>
            </a:pPr>
            <a:endParaRPr lang="en-US" dirty="0" smtClean="0"/>
          </a:p>
        </p:txBody>
      </p:sp>
    </p:spTree>
    <p:extLst>
      <p:ext uri="{BB962C8B-B14F-4D97-AF65-F5344CB8AC3E}">
        <p14:creationId xmlns:p14="http://schemas.microsoft.com/office/powerpoint/2010/main" val="10867137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Scope of Work</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Text should be clear and free of vague terms</a:t>
            </a:r>
          </a:p>
          <a:p>
            <a:pPr algn="just"/>
            <a:r>
              <a:rPr lang="en-US" dirty="0" smtClean="0"/>
              <a:t>Use specific words to avoid misunderstandings</a:t>
            </a:r>
          </a:p>
          <a:p>
            <a:pPr lvl="1" algn="just"/>
            <a:r>
              <a:rPr lang="en-US" i="1" dirty="0" smtClean="0"/>
              <a:t>Shall: </a:t>
            </a:r>
            <a:r>
              <a:rPr lang="en-US" dirty="0" smtClean="0"/>
              <a:t>expresses a requirement binding on either party</a:t>
            </a:r>
          </a:p>
          <a:p>
            <a:pPr lvl="1" algn="just"/>
            <a:r>
              <a:rPr lang="en-US" i="1" dirty="0" smtClean="0"/>
              <a:t>Should/May</a:t>
            </a:r>
            <a:r>
              <a:rPr lang="en-US" dirty="0" smtClean="0"/>
              <a:t>: expresses a non-mandatory provision</a:t>
            </a:r>
          </a:p>
          <a:p>
            <a:pPr lvl="1" algn="just"/>
            <a:r>
              <a:rPr lang="en-US" i="1" dirty="0" smtClean="0"/>
              <a:t>Will</a:t>
            </a:r>
            <a:r>
              <a:rPr lang="en-US" dirty="0" smtClean="0"/>
              <a:t>: expresses a declaration of purpose on the part of the purchaser</a:t>
            </a:r>
            <a:endParaRPr lang="en-US" i="1" dirty="0" smtClean="0"/>
          </a:p>
          <a:p>
            <a:pPr algn="just"/>
            <a:r>
              <a:rPr lang="en-US" dirty="0" smtClean="0"/>
              <a:t>Identify a minimum requirement</a:t>
            </a:r>
          </a:p>
          <a:p>
            <a:pPr algn="just"/>
            <a:r>
              <a:rPr lang="en-US" dirty="0" smtClean="0"/>
              <a:t>Allow for maximum competition</a:t>
            </a:r>
            <a:endParaRPr lang="en-US" dirty="0"/>
          </a:p>
        </p:txBody>
      </p:sp>
    </p:spTree>
    <p:extLst>
      <p:ext uri="{BB962C8B-B14F-4D97-AF65-F5344CB8AC3E}">
        <p14:creationId xmlns:p14="http://schemas.microsoft.com/office/powerpoint/2010/main" val="3907612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Scope of Work</a:t>
            </a:r>
            <a:endParaRPr lang="en-US" dirty="0"/>
          </a:p>
        </p:txBody>
      </p:sp>
      <p:sp>
        <p:nvSpPr>
          <p:cNvPr id="3" name="Content Placeholder 2"/>
          <p:cNvSpPr>
            <a:spLocks noGrp="1"/>
          </p:cNvSpPr>
          <p:nvPr>
            <p:ph idx="1"/>
          </p:nvPr>
        </p:nvSpPr>
        <p:spPr/>
        <p:txBody>
          <a:bodyPr/>
          <a:lstStyle/>
          <a:p>
            <a:r>
              <a:rPr lang="en-US" dirty="0" smtClean="0"/>
              <a:t>Identifying Requirements</a:t>
            </a:r>
            <a:endParaRPr lang="en-US" dirty="0"/>
          </a:p>
          <a:p>
            <a:pPr lvl="1"/>
            <a:r>
              <a:rPr lang="en-US" dirty="0"/>
              <a:t>Review/modify last RFP issued</a:t>
            </a:r>
          </a:p>
          <a:p>
            <a:pPr lvl="1"/>
            <a:r>
              <a:rPr lang="en-US" dirty="0"/>
              <a:t>Research other agency proposals</a:t>
            </a:r>
          </a:p>
          <a:p>
            <a:pPr lvl="1"/>
            <a:r>
              <a:rPr lang="en-US" dirty="0"/>
              <a:t>Brainstorm with committee members/stakeholders</a:t>
            </a:r>
          </a:p>
          <a:p>
            <a:pPr lvl="1"/>
            <a:r>
              <a:rPr lang="en-US" dirty="0"/>
              <a:t>Identify new requirements</a:t>
            </a:r>
          </a:p>
          <a:p>
            <a:r>
              <a:rPr lang="en-US" dirty="0"/>
              <a:t>Request for Information (RFI)</a:t>
            </a:r>
          </a:p>
          <a:p>
            <a:pPr lvl="1"/>
            <a:r>
              <a:rPr lang="en-US" dirty="0"/>
              <a:t>Helpful for researching new &amp; improved </a:t>
            </a:r>
            <a:r>
              <a:rPr lang="en-US" dirty="0" smtClean="0"/>
              <a:t>ideas</a:t>
            </a:r>
            <a:endParaRPr lang="en-US" dirty="0"/>
          </a:p>
        </p:txBody>
      </p:sp>
    </p:spTree>
    <p:extLst>
      <p:ext uri="{BB962C8B-B14F-4D97-AF65-F5344CB8AC3E}">
        <p14:creationId xmlns:p14="http://schemas.microsoft.com/office/powerpoint/2010/main" val="4034506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Overview</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dirty="0" smtClean="0"/>
              <a:t>Your community wants to solicit professional services and you have to write the request. Do you need a Letter of Interest, Statement of Qualifications, or Request for Proposals? Does it really matter? Learn how to target the right services and how to write the best request for services to meet your needs. Hear varying perspectives from a local government purchasing representative, professional services consultants, and developer. You can make sure you never again ask for something in a request for services and don’t get what you need!</a:t>
            </a:r>
            <a:endParaRPr lang="en-US" dirty="0"/>
          </a:p>
        </p:txBody>
      </p:sp>
    </p:spTree>
    <p:extLst>
      <p:ext uri="{BB962C8B-B14F-4D97-AF65-F5344CB8AC3E}">
        <p14:creationId xmlns:p14="http://schemas.microsoft.com/office/powerpoint/2010/main" val="1029375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I – Proposal Information</a:t>
            </a:r>
            <a:endParaRPr lang="en-US" dirty="0"/>
          </a:p>
        </p:txBody>
      </p:sp>
      <p:sp>
        <p:nvSpPr>
          <p:cNvPr id="3" name="Content Placeholder 2"/>
          <p:cNvSpPr>
            <a:spLocks noGrp="1"/>
          </p:cNvSpPr>
          <p:nvPr>
            <p:ph idx="1"/>
          </p:nvPr>
        </p:nvSpPr>
        <p:spPr/>
        <p:txBody>
          <a:bodyPr/>
          <a:lstStyle/>
          <a:p>
            <a:r>
              <a:rPr lang="en-US" dirty="0" smtClean="0"/>
              <a:t>Parameters of Submittal</a:t>
            </a:r>
          </a:p>
          <a:p>
            <a:pPr lvl="1"/>
            <a:r>
              <a:rPr lang="en-US" dirty="0" smtClean="0"/>
              <a:t>Due date/time; number of copies; pre-proposal conference (mandatory/non-mandatory)</a:t>
            </a:r>
          </a:p>
          <a:p>
            <a:r>
              <a:rPr lang="en-US" dirty="0" smtClean="0"/>
              <a:t>Standard Terms &amp; Conditions</a:t>
            </a:r>
          </a:p>
          <a:p>
            <a:r>
              <a:rPr lang="en-US" dirty="0" smtClean="0"/>
              <a:t>Special Terms &amp; Conditions</a:t>
            </a:r>
          </a:p>
          <a:p>
            <a:pPr lvl="1"/>
            <a:r>
              <a:rPr lang="en-US" dirty="0" smtClean="0"/>
              <a:t>Required Documents (bonds, insurance, licenses, warranty)</a:t>
            </a:r>
          </a:p>
        </p:txBody>
      </p:sp>
    </p:spTree>
    <p:extLst>
      <p:ext uri="{BB962C8B-B14F-4D97-AF65-F5344CB8AC3E}">
        <p14:creationId xmlns:p14="http://schemas.microsoft.com/office/powerpoint/2010/main" val="1648701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II – Scope of Work</a:t>
            </a:r>
            <a:endParaRPr lang="en-US" dirty="0"/>
          </a:p>
        </p:txBody>
      </p:sp>
      <p:sp>
        <p:nvSpPr>
          <p:cNvPr id="3" name="Content Placeholder 2"/>
          <p:cNvSpPr>
            <a:spLocks noGrp="1"/>
          </p:cNvSpPr>
          <p:nvPr>
            <p:ph idx="1"/>
          </p:nvPr>
        </p:nvSpPr>
        <p:spPr/>
        <p:txBody>
          <a:bodyPr>
            <a:normAutofit/>
          </a:bodyPr>
          <a:lstStyle/>
          <a:p>
            <a:r>
              <a:rPr lang="en-US" dirty="0" smtClean="0"/>
              <a:t>Describe the type of work to be done</a:t>
            </a:r>
          </a:p>
          <a:p>
            <a:pPr lvl="1"/>
            <a:r>
              <a:rPr lang="en-US" dirty="0" smtClean="0"/>
              <a:t>Initial general overview</a:t>
            </a:r>
          </a:p>
          <a:p>
            <a:pPr lvl="1"/>
            <a:r>
              <a:rPr lang="en-US" dirty="0" smtClean="0"/>
              <a:t>Specific responsibilities</a:t>
            </a:r>
          </a:p>
          <a:p>
            <a:r>
              <a:rPr lang="en-US" dirty="0" smtClean="0"/>
              <a:t>Describe anticipated results</a:t>
            </a:r>
          </a:p>
          <a:p>
            <a:pPr lvl="1"/>
            <a:r>
              <a:rPr lang="en-US" dirty="0"/>
              <a:t>Deliverables</a:t>
            </a:r>
          </a:p>
          <a:p>
            <a:pPr lvl="1"/>
            <a:r>
              <a:rPr lang="en-US" dirty="0"/>
              <a:t>Services rendered</a:t>
            </a:r>
          </a:p>
          <a:p>
            <a:r>
              <a:rPr lang="en-US" dirty="0" smtClean="0"/>
              <a:t>Statement of Qualifications</a:t>
            </a:r>
          </a:p>
          <a:p>
            <a:pPr lvl="1"/>
            <a:r>
              <a:rPr lang="en-US" dirty="0" smtClean="0"/>
              <a:t>Establishes an expected quality level for performance</a:t>
            </a:r>
          </a:p>
          <a:p>
            <a:pPr marL="457200" lvl="1" indent="0">
              <a:buNone/>
            </a:pPr>
            <a:endParaRPr lang="en-US" dirty="0"/>
          </a:p>
        </p:txBody>
      </p:sp>
    </p:spTree>
    <p:extLst>
      <p:ext uri="{BB962C8B-B14F-4D97-AF65-F5344CB8AC3E}">
        <p14:creationId xmlns:p14="http://schemas.microsoft.com/office/powerpoint/2010/main" val="4239651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500"/>
          <a:stretch/>
        </p:blipFill>
        <p:spPr bwMode="auto">
          <a:xfrm>
            <a:off x="1600200" y="8467"/>
            <a:ext cx="5667375"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00600" y="6248400"/>
            <a:ext cx="3657600" cy="369332"/>
          </a:xfrm>
          <a:prstGeom prst="rect">
            <a:avLst/>
          </a:prstGeom>
          <a:noFill/>
        </p:spPr>
        <p:txBody>
          <a:bodyPr wrap="square" rtlCol="0">
            <a:spAutoFit/>
          </a:bodyPr>
          <a:lstStyle/>
          <a:p>
            <a:r>
              <a:rPr lang="en-US" i="1" dirty="0" smtClean="0"/>
              <a:t>*</a:t>
            </a:r>
            <a:r>
              <a:rPr lang="en-US" sz="1200" i="1" dirty="0" smtClean="0"/>
              <a:t>Contracting for Public Sector Services (NIGP)</a:t>
            </a:r>
            <a:endParaRPr lang="en-US" sz="1200" i="1" dirty="0"/>
          </a:p>
        </p:txBody>
      </p:sp>
    </p:spTree>
    <p:extLst>
      <p:ext uri="{BB962C8B-B14F-4D97-AF65-F5344CB8AC3E}">
        <p14:creationId xmlns:p14="http://schemas.microsoft.com/office/powerpoint/2010/main" val="2498833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178"/>
          <a:stretch/>
        </p:blipFill>
        <p:spPr bwMode="auto">
          <a:xfrm>
            <a:off x="1828800" y="76200"/>
            <a:ext cx="5600777"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65880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769" y="152400"/>
            <a:ext cx="5986462" cy="6544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860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122708"/>
            <a:ext cx="5219700" cy="670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712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Section III – Proposal Content</a:t>
            </a:r>
            <a:endParaRPr lang="en-US" dirty="0"/>
          </a:p>
        </p:txBody>
      </p:sp>
      <p:sp>
        <p:nvSpPr>
          <p:cNvPr id="4" name="Content Placeholder 3"/>
          <p:cNvSpPr>
            <a:spLocks noGrp="1"/>
          </p:cNvSpPr>
          <p:nvPr>
            <p:ph idx="1"/>
          </p:nvPr>
        </p:nvSpPr>
        <p:spPr/>
        <p:txBody>
          <a:bodyPr/>
          <a:lstStyle/>
          <a:p>
            <a:r>
              <a:rPr lang="en-US" dirty="0" smtClean="0"/>
              <a:t>Details how the vendors are to respond to the RFP</a:t>
            </a:r>
          </a:p>
          <a:p>
            <a:pPr lvl="1"/>
            <a:r>
              <a:rPr lang="en-US" dirty="0" smtClean="0"/>
              <a:t>Number of copies</a:t>
            </a:r>
          </a:p>
          <a:p>
            <a:pPr lvl="1"/>
            <a:r>
              <a:rPr lang="en-US" dirty="0" smtClean="0"/>
              <a:t>Bound copies vs. electronic</a:t>
            </a:r>
          </a:p>
          <a:p>
            <a:pPr lvl="1"/>
            <a:r>
              <a:rPr lang="en-US" dirty="0" smtClean="0"/>
              <a:t>Confidential information?</a:t>
            </a:r>
          </a:p>
          <a:p>
            <a:pPr marL="457200" lvl="1" indent="0">
              <a:buNone/>
            </a:pPr>
            <a:endParaRPr lang="en-US" dirty="0"/>
          </a:p>
        </p:txBody>
      </p:sp>
    </p:spTree>
    <p:extLst>
      <p:ext uri="{BB962C8B-B14F-4D97-AF65-F5344CB8AC3E}">
        <p14:creationId xmlns:p14="http://schemas.microsoft.com/office/powerpoint/2010/main" val="3815350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2399"/>
            <a:ext cx="5791200" cy="662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6816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Section IV – Evaluation Procedures</a:t>
            </a:r>
            <a:endParaRPr lang="en-US" dirty="0"/>
          </a:p>
        </p:txBody>
      </p:sp>
      <p:sp>
        <p:nvSpPr>
          <p:cNvPr id="3" name="Content Placeholder 2"/>
          <p:cNvSpPr>
            <a:spLocks noGrp="1"/>
          </p:cNvSpPr>
          <p:nvPr>
            <p:ph idx="1"/>
          </p:nvPr>
        </p:nvSpPr>
        <p:spPr/>
        <p:txBody>
          <a:bodyPr/>
          <a:lstStyle/>
          <a:p>
            <a:r>
              <a:rPr lang="en-US" dirty="0" smtClean="0"/>
              <a:t>Explain the process for evaluation</a:t>
            </a:r>
          </a:p>
          <a:p>
            <a:r>
              <a:rPr lang="en-US" dirty="0" smtClean="0"/>
              <a:t>Identify criteria and weights</a:t>
            </a:r>
          </a:p>
          <a:p>
            <a:r>
              <a:rPr lang="en-US" dirty="0" smtClean="0"/>
              <a:t>Provide timeline</a:t>
            </a:r>
          </a:p>
          <a:p>
            <a:r>
              <a:rPr lang="en-US" dirty="0" smtClean="0"/>
              <a:t>Selection process</a:t>
            </a:r>
          </a:p>
          <a:p>
            <a:r>
              <a:rPr lang="en-US" dirty="0" smtClean="0"/>
              <a:t>Interviews/Oral presentations</a:t>
            </a:r>
            <a:endParaRPr lang="en-US" dirty="0"/>
          </a:p>
        </p:txBody>
      </p:sp>
    </p:spTree>
    <p:extLst>
      <p:ext uri="{BB962C8B-B14F-4D97-AF65-F5344CB8AC3E}">
        <p14:creationId xmlns:p14="http://schemas.microsoft.com/office/powerpoint/2010/main" val="1634249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8" y="64967"/>
            <a:ext cx="5457825" cy="677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18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Presenters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Neale Stralow, RLA, AICP</a:t>
            </a:r>
            <a:endParaRPr lang="en-US" sz="2400" dirty="0" smtClean="0"/>
          </a:p>
          <a:p>
            <a:pPr marL="118872" indent="0">
              <a:buNone/>
            </a:pPr>
            <a:r>
              <a:rPr lang="en-US" sz="2400" dirty="0"/>
              <a:t>	</a:t>
            </a:r>
            <a:r>
              <a:rPr lang="en-US" sz="2400" dirty="0" smtClean="0"/>
              <a:t>WilsonMiller Stantec</a:t>
            </a:r>
          </a:p>
          <a:p>
            <a:pPr marL="118872" indent="0">
              <a:buNone/>
            </a:pPr>
            <a:endParaRPr lang="en-US" sz="2400" dirty="0" smtClean="0"/>
          </a:p>
          <a:p>
            <a:r>
              <a:rPr lang="en-US" dirty="0" smtClean="0"/>
              <a:t>Carrie Woodell, CFCM</a:t>
            </a:r>
          </a:p>
          <a:p>
            <a:pPr marL="457200" lvl="1" indent="0">
              <a:buNone/>
            </a:pPr>
            <a:r>
              <a:rPr lang="en-US" dirty="0" smtClean="0"/>
              <a:t>	City of Winter Park, FL</a:t>
            </a:r>
          </a:p>
          <a:p>
            <a:pPr marL="457200" lvl="1" indent="0">
              <a:buNone/>
            </a:pPr>
            <a:endParaRPr lang="en-US" dirty="0"/>
          </a:p>
          <a:p>
            <a:r>
              <a:rPr lang="en-US" dirty="0" smtClean="0"/>
              <a:t>Jeffrey L. Oris, CEcD</a:t>
            </a:r>
            <a:endParaRPr lang="en-US" sz="2400" dirty="0" smtClean="0"/>
          </a:p>
          <a:p>
            <a:pPr marL="118872" indent="0">
              <a:buNone/>
            </a:pPr>
            <a:r>
              <a:rPr lang="en-US" sz="2400" dirty="0" smtClean="0"/>
              <a:t>	Planning and Redevelopment Consultants, Inc.</a:t>
            </a:r>
          </a:p>
          <a:p>
            <a:pPr marL="118872" indent="0">
              <a:buNone/>
            </a:pPr>
            <a:endParaRPr lang="en-US" sz="2400" dirty="0" smtClean="0"/>
          </a:p>
          <a:p>
            <a:r>
              <a:rPr lang="en-US" dirty="0" smtClean="0"/>
              <a:t>Tom Harmer, Senior VP</a:t>
            </a:r>
          </a:p>
          <a:p>
            <a:pPr marL="118872" indent="0">
              <a:buNone/>
            </a:pPr>
            <a:r>
              <a:rPr lang="en-US" dirty="0"/>
              <a:t>	</a:t>
            </a:r>
            <a:r>
              <a:rPr lang="en-US" sz="2400" dirty="0" smtClean="0"/>
              <a:t>The Pizzuti Companies</a:t>
            </a:r>
            <a:endParaRPr lang="en-US" sz="2400" dirty="0"/>
          </a:p>
        </p:txBody>
      </p:sp>
    </p:spTree>
    <p:extLst>
      <p:ext uri="{BB962C8B-B14F-4D97-AF65-F5344CB8AC3E}">
        <p14:creationId xmlns:p14="http://schemas.microsoft.com/office/powerpoint/2010/main" val="21328164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0600"/>
            <a:ext cx="770331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6464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IV - Appendix</a:t>
            </a:r>
            <a:endParaRPr lang="en-US" dirty="0"/>
          </a:p>
        </p:txBody>
      </p:sp>
      <p:sp>
        <p:nvSpPr>
          <p:cNvPr id="3" name="Content Placeholder 2"/>
          <p:cNvSpPr>
            <a:spLocks noGrp="1"/>
          </p:cNvSpPr>
          <p:nvPr>
            <p:ph idx="1"/>
          </p:nvPr>
        </p:nvSpPr>
        <p:spPr/>
        <p:txBody>
          <a:bodyPr/>
          <a:lstStyle/>
          <a:p>
            <a:r>
              <a:rPr lang="en-US" dirty="0" smtClean="0"/>
              <a:t>Useful tools to help proposers</a:t>
            </a:r>
          </a:p>
          <a:p>
            <a:pPr lvl="1"/>
            <a:r>
              <a:rPr lang="en-US" dirty="0" smtClean="0"/>
              <a:t>Aerial View and Location Map</a:t>
            </a:r>
          </a:p>
          <a:p>
            <a:pPr lvl="1"/>
            <a:r>
              <a:rPr lang="en-US" dirty="0" smtClean="0"/>
              <a:t>Abatement Study</a:t>
            </a:r>
          </a:p>
          <a:p>
            <a:pPr lvl="1"/>
            <a:r>
              <a:rPr lang="en-US" dirty="0" smtClean="0"/>
              <a:t>Analytical Statements</a:t>
            </a:r>
          </a:p>
          <a:p>
            <a:pPr lvl="1"/>
            <a:r>
              <a:rPr lang="en-US" dirty="0" smtClean="0"/>
              <a:t>Photographs or Site Layouts</a:t>
            </a:r>
            <a:endParaRPr lang="en-US" dirty="0"/>
          </a:p>
        </p:txBody>
      </p:sp>
    </p:spTree>
    <p:extLst>
      <p:ext uri="{BB962C8B-B14F-4D97-AF65-F5344CB8AC3E}">
        <p14:creationId xmlns:p14="http://schemas.microsoft.com/office/powerpoint/2010/main" val="26794206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5400000">
            <a:off x="1562100" y="-670535"/>
            <a:ext cx="6019800" cy="7970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165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in Mind</a:t>
            </a:r>
            <a:endParaRPr lang="en-US" dirty="0"/>
          </a:p>
        </p:txBody>
      </p:sp>
      <p:sp>
        <p:nvSpPr>
          <p:cNvPr id="3" name="Content Placeholder 2"/>
          <p:cNvSpPr>
            <a:spLocks noGrp="1"/>
          </p:cNvSpPr>
          <p:nvPr>
            <p:ph idx="1"/>
          </p:nvPr>
        </p:nvSpPr>
        <p:spPr>
          <a:xfrm>
            <a:off x="457200" y="1676400"/>
            <a:ext cx="8229600" cy="4449763"/>
          </a:xfrm>
        </p:spPr>
        <p:txBody>
          <a:bodyPr>
            <a:normAutofit/>
          </a:bodyPr>
          <a:lstStyle/>
          <a:p>
            <a:r>
              <a:rPr lang="en-US" dirty="0" smtClean="0"/>
              <a:t>Compliance with procurement policies</a:t>
            </a:r>
          </a:p>
          <a:p>
            <a:r>
              <a:rPr lang="en-US" dirty="0" smtClean="0"/>
              <a:t>Evaluation Committee</a:t>
            </a:r>
          </a:p>
          <a:p>
            <a:r>
              <a:rPr lang="en-US" dirty="0" smtClean="0"/>
              <a:t>Blackout period</a:t>
            </a:r>
          </a:p>
          <a:p>
            <a:pPr lvl="1"/>
            <a:r>
              <a:rPr lang="en-US" dirty="0" smtClean="0"/>
              <a:t>From date of RFP/RFQ issuance until date of award</a:t>
            </a:r>
          </a:p>
          <a:p>
            <a:pPr lvl="1"/>
            <a:r>
              <a:rPr lang="en-US" dirty="0" smtClean="0"/>
              <a:t>May cause disqualification</a:t>
            </a:r>
          </a:p>
          <a:p>
            <a:r>
              <a:rPr lang="en-US" dirty="0" smtClean="0"/>
              <a:t>Agency rule on rejecting proposals</a:t>
            </a:r>
            <a:endParaRPr lang="en-US" dirty="0"/>
          </a:p>
        </p:txBody>
      </p:sp>
    </p:spTree>
    <p:extLst>
      <p:ext uri="{BB962C8B-B14F-4D97-AF65-F5344CB8AC3E}">
        <p14:creationId xmlns:p14="http://schemas.microsoft.com/office/powerpoint/2010/main" val="2219454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Florida Statutes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Florida Statutes</a:t>
            </a:r>
          </a:p>
          <a:p>
            <a:pPr lvl="1"/>
            <a:r>
              <a:rPr lang="en-US" dirty="0"/>
              <a:t>119.071(1)(b) Public Records exemption</a:t>
            </a:r>
          </a:p>
          <a:p>
            <a:pPr lvl="2"/>
            <a:r>
              <a:rPr lang="en-US" dirty="0"/>
              <a:t>sealed bids, proposals or replies received by an agency pursuant to a competitive solicitation are exempt from s. 119.07(1) and s. 24(a), Art. I of the State Constitution until such time as the agency provides notice of an intended decision or until 30 days after opening the bids, proposals, or final replies, whichever is earlier.</a:t>
            </a:r>
          </a:p>
          <a:p>
            <a:pPr lvl="2"/>
            <a:r>
              <a:rPr lang="en-US" dirty="0" smtClean="0"/>
              <a:t>Includes </a:t>
            </a:r>
            <a:r>
              <a:rPr lang="en-US" dirty="0"/>
              <a:t>exemption </a:t>
            </a:r>
            <a:r>
              <a:rPr lang="en-US" dirty="0" smtClean="0"/>
              <a:t>if responses rejected with specific parameters</a:t>
            </a:r>
            <a:endParaRPr lang="en-US" dirty="0"/>
          </a:p>
          <a:p>
            <a:pPr lvl="1"/>
            <a:r>
              <a:rPr lang="en-US" dirty="0"/>
              <a:t>286.0113  Sunshine Law exemption</a:t>
            </a:r>
          </a:p>
          <a:p>
            <a:pPr lvl="2"/>
            <a:r>
              <a:rPr lang="en-US" dirty="0"/>
              <a:t>Negotiations, oral presentations, interviews; MUST be </a:t>
            </a:r>
            <a:r>
              <a:rPr lang="en-US" dirty="0" smtClean="0"/>
              <a:t>recorded.  Recordings public upon intended award decision</a:t>
            </a:r>
            <a:endParaRPr lang="en-US" dirty="0"/>
          </a:p>
          <a:p>
            <a:pPr lvl="2"/>
            <a:r>
              <a:rPr lang="en-US" dirty="0"/>
              <a:t>Does NOT exempt evaluation meetings</a:t>
            </a:r>
          </a:p>
          <a:p>
            <a:endParaRPr lang="en-US" dirty="0"/>
          </a:p>
        </p:txBody>
      </p:sp>
    </p:spTree>
    <p:extLst>
      <p:ext uri="{BB962C8B-B14F-4D97-AF65-F5344CB8AC3E}">
        <p14:creationId xmlns:p14="http://schemas.microsoft.com/office/powerpoint/2010/main" val="4163189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Questions Arise</a:t>
            </a:r>
            <a:endParaRPr lang="en-US" dirty="0"/>
          </a:p>
        </p:txBody>
      </p:sp>
      <p:sp>
        <p:nvSpPr>
          <p:cNvPr id="3" name="Content Placeholder 2"/>
          <p:cNvSpPr>
            <a:spLocks noGrp="1"/>
          </p:cNvSpPr>
          <p:nvPr>
            <p:ph idx="1"/>
          </p:nvPr>
        </p:nvSpPr>
        <p:spPr/>
        <p:txBody>
          <a:bodyPr/>
          <a:lstStyle/>
          <a:p>
            <a:r>
              <a:rPr lang="en-US" dirty="0" smtClean="0"/>
              <a:t>Centralized through Purchasing</a:t>
            </a:r>
          </a:p>
          <a:p>
            <a:r>
              <a:rPr lang="en-US" dirty="0" smtClean="0"/>
              <a:t>Ensures level playing field</a:t>
            </a:r>
          </a:p>
          <a:p>
            <a:r>
              <a:rPr lang="en-US" dirty="0" smtClean="0"/>
              <a:t>Questions addressed in form of Addendum</a:t>
            </a:r>
          </a:p>
          <a:p>
            <a:r>
              <a:rPr lang="en-US" dirty="0" smtClean="0"/>
              <a:t>Distributed to plan holders and posted</a:t>
            </a:r>
          </a:p>
          <a:p>
            <a:r>
              <a:rPr lang="en-US" dirty="0" smtClean="0"/>
              <a:t>Must be acknowledged in proposal/response</a:t>
            </a:r>
          </a:p>
          <a:p>
            <a:r>
              <a:rPr lang="en-US" dirty="0" smtClean="0"/>
              <a:t>May be cause for disqualification</a:t>
            </a:r>
            <a:endParaRPr lang="en-US" dirty="0"/>
          </a:p>
        </p:txBody>
      </p:sp>
    </p:spTree>
    <p:extLst>
      <p:ext uri="{BB962C8B-B14F-4D97-AF65-F5344CB8AC3E}">
        <p14:creationId xmlns:p14="http://schemas.microsoft.com/office/powerpoint/2010/main" val="11286715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Committee</a:t>
            </a:r>
            <a:endParaRPr lang="en-US" dirty="0"/>
          </a:p>
        </p:txBody>
      </p:sp>
      <p:sp>
        <p:nvSpPr>
          <p:cNvPr id="3" name="Content Placeholder 2"/>
          <p:cNvSpPr>
            <a:spLocks noGrp="1"/>
          </p:cNvSpPr>
          <p:nvPr>
            <p:ph idx="1"/>
          </p:nvPr>
        </p:nvSpPr>
        <p:spPr/>
        <p:txBody>
          <a:bodyPr/>
          <a:lstStyle/>
          <a:p>
            <a:r>
              <a:rPr lang="en-US" dirty="0" smtClean="0"/>
              <a:t>Typically 3-5 members</a:t>
            </a:r>
          </a:p>
          <a:p>
            <a:r>
              <a:rPr lang="en-US" dirty="0" smtClean="0"/>
              <a:t>Selection Committee Guidelines</a:t>
            </a:r>
          </a:p>
          <a:p>
            <a:r>
              <a:rPr lang="en-US" dirty="0" smtClean="0"/>
              <a:t>Adhere to public meeting requirements</a:t>
            </a:r>
          </a:p>
          <a:p>
            <a:r>
              <a:rPr lang="en-US" dirty="0" smtClean="0"/>
              <a:t>Fair and objective evaluation of all proposals</a:t>
            </a:r>
          </a:p>
          <a:p>
            <a:r>
              <a:rPr lang="en-US" dirty="0" smtClean="0"/>
              <a:t>Base evaluation on defined criteria </a:t>
            </a:r>
          </a:p>
          <a:p>
            <a:r>
              <a:rPr lang="en-US" dirty="0" smtClean="0"/>
              <a:t>Proceedings will be recorded</a:t>
            </a:r>
          </a:p>
          <a:p>
            <a:r>
              <a:rPr lang="en-US" dirty="0" smtClean="0"/>
              <a:t>All notes are public record</a:t>
            </a:r>
            <a:endParaRPr lang="en-US" dirty="0"/>
          </a:p>
        </p:txBody>
      </p:sp>
    </p:spTree>
    <p:extLst>
      <p:ext uri="{BB962C8B-B14F-4D97-AF65-F5344CB8AC3E}">
        <p14:creationId xmlns:p14="http://schemas.microsoft.com/office/powerpoint/2010/main" val="2209890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Debriefing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Gives offerors an explanation of the evaluation process, an assessment of their proposal in relation to the evaluation criteria, a general understanding of the basis of the award decision, and the rationale for their elimination from the competition;</a:t>
            </a:r>
          </a:p>
          <a:p>
            <a:r>
              <a:rPr lang="en-US" dirty="0" smtClean="0"/>
              <a:t>Assists proposers in processing the experience;</a:t>
            </a:r>
          </a:p>
          <a:p>
            <a:r>
              <a:rPr lang="en-US" dirty="0" smtClean="0"/>
              <a:t>Reduces the likelihood of protests;</a:t>
            </a:r>
          </a:p>
          <a:p>
            <a:r>
              <a:rPr lang="en-US" dirty="0" smtClean="0"/>
              <a:t>Shows the evaluation was fair;</a:t>
            </a:r>
          </a:p>
          <a:p>
            <a:r>
              <a:rPr lang="en-US" dirty="0" smtClean="0"/>
              <a:t>All documents are public record</a:t>
            </a:r>
            <a:endParaRPr lang="en-US" dirty="0"/>
          </a:p>
        </p:txBody>
      </p:sp>
    </p:spTree>
    <p:extLst>
      <p:ext uri="{BB962C8B-B14F-4D97-AF65-F5344CB8AC3E}">
        <p14:creationId xmlns:p14="http://schemas.microsoft.com/office/powerpoint/2010/main" val="30285184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Manager/Consultant Perspective</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
        <p:nvSpPr>
          <p:cNvPr id="4" name="TextBox 3"/>
          <p:cNvSpPr txBox="1"/>
          <p:nvPr/>
        </p:nvSpPr>
        <p:spPr>
          <a:xfrm>
            <a:off x="762000" y="5410200"/>
            <a:ext cx="7391400" cy="646331"/>
          </a:xfrm>
          <a:prstGeom prst="rect">
            <a:avLst/>
          </a:prstGeom>
          <a:noFill/>
        </p:spPr>
        <p:txBody>
          <a:bodyPr wrap="square" rtlCol="0">
            <a:spAutoFit/>
          </a:bodyPr>
          <a:lstStyle/>
          <a:p>
            <a:r>
              <a:rPr lang="en-US" dirty="0" smtClean="0"/>
              <a:t>Jeffrey L. Oris, CEcD, President</a:t>
            </a:r>
          </a:p>
          <a:p>
            <a:r>
              <a:rPr lang="en-US" dirty="0" smtClean="0"/>
              <a:t>Planning and Redevelopment Consultants, Inc.</a:t>
            </a:r>
          </a:p>
        </p:txBody>
      </p:sp>
    </p:spTree>
    <p:extLst>
      <p:ext uri="{BB962C8B-B14F-4D97-AF65-F5344CB8AC3E}">
        <p14:creationId xmlns:p14="http://schemas.microsoft.com/office/powerpoint/2010/main" val="32593171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Consultant Wants to See</a:t>
            </a:r>
            <a:endParaRPr lang="en-US" dirty="0"/>
          </a:p>
        </p:txBody>
      </p:sp>
      <p:sp>
        <p:nvSpPr>
          <p:cNvPr id="3" name="Content Placeholder 2"/>
          <p:cNvSpPr>
            <a:spLocks noGrp="1"/>
          </p:cNvSpPr>
          <p:nvPr>
            <p:ph idx="1"/>
          </p:nvPr>
        </p:nvSpPr>
        <p:spPr/>
        <p:txBody>
          <a:bodyPr/>
          <a:lstStyle/>
          <a:p>
            <a:r>
              <a:rPr lang="en-US" dirty="0" smtClean="0"/>
              <a:t>Consultants seeks RFP’s to submit proposal on through a number of sources:</a:t>
            </a:r>
          </a:p>
          <a:p>
            <a:pPr lvl="1"/>
            <a:endParaRPr lang="en-US" sz="1000" dirty="0" smtClean="0"/>
          </a:p>
          <a:p>
            <a:pPr lvl="1"/>
            <a:r>
              <a:rPr lang="en-US" dirty="0" smtClean="0"/>
              <a:t>Demand Star</a:t>
            </a:r>
          </a:p>
          <a:p>
            <a:pPr lvl="1"/>
            <a:r>
              <a:rPr lang="en-US" dirty="0" smtClean="0"/>
              <a:t>RFP Depot</a:t>
            </a:r>
          </a:p>
          <a:p>
            <a:pPr lvl="1"/>
            <a:r>
              <a:rPr lang="en-US" dirty="0" smtClean="0"/>
              <a:t>Professional Organizations</a:t>
            </a:r>
          </a:p>
          <a:p>
            <a:pPr lvl="1"/>
            <a:r>
              <a:rPr lang="en-US" dirty="0" smtClean="0"/>
              <a:t>Other Subscription Services</a:t>
            </a:r>
          </a:p>
          <a:p>
            <a:pPr lvl="1"/>
            <a:r>
              <a:rPr lang="en-US" dirty="0" smtClean="0"/>
              <a:t>Registration with Each Government</a:t>
            </a:r>
          </a:p>
          <a:p>
            <a:pPr lvl="1"/>
            <a:r>
              <a:rPr lang="en-US" dirty="0" smtClean="0"/>
              <a:t>Local Newspaper (the Old School Method!)</a:t>
            </a:r>
            <a:endParaRPr lang="en-US" dirty="0"/>
          </a:p>
        </p:txBody>
      </p:sp>
    </p:spTree>
    <p:extLst>
      <p:ext uri="{BB962C8B-B14F-4D97-AF65-F5344CB8AC3E}">
        <p14:creationId xmlns:p14="http://schemas.microsoft.com/office/powerpoint/2010/main" val="321864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Varying Project </a:t>
            </a:r>
            <a:r>
              <a:rPr lang="en-US" dirty="0" smtClean="0"/>
              <a:t>Perspectives</a:t>
            </a:r>
            <a:endParaRPr lang="en-US" dirty="0"/>
          </a:p>
        </p:txBody>
      </p:sp>
      <p:pic>
        <p:nvPicPr>
          <p:cNvPr id="6" name="Picture 4" descr="engineering"/>
          <p:cNvPicPr>
            <a:picLocks noChangeAspect="1" noChangeArrowheads="1"/>
          </p:cNvPicPr>
          <p:nvPr/>
        </p:nvPicPr>
        <p:blipFill rotWithShape="1">
          <a:blip r:embed="rId2" cstate="print"/>
          <a:srcRect l="2173" t="2485" r="80435" b="58022"/>
          <a:stretch/>
        </p:blipFill>
        <p:spPr bwMode="auto">
          <a:xfrm>
            <a:off x="5943600" y="1589484"/>
            <a:ext cx="2971800" cy="5061350"/>
          </a:xfrm>
          <a:prstGeom prst="rect">
            <a:avLst/>
          </a:prstGeom>
          <a:noFill/>
        </p:spPr>
      </p:pic>
      <p:sp>
        <p:nvSpPr>
          <p:cNvPr id="12" name="Content Placeholder 11"/>
          <p:cNvSpPr>
            <a:spLocks noGrp="1"/>
          </p:cNvSpPr>
          <p:nvPr>
            <p:ph idx="1"/>
          </p:nvPr>
        </p:nvSpPr>
        <p:spPr>
          <a:xfrm>
            <a:off x="457200" y="1775191"/>
            <a:ext cx="4114800" cy="4625609"/>
          </a:xfrm>
        </p:spPr>
        <p:txBody>
          <a:bodyPr/>
          <a:lstStyle/>
          <a:p>
            <a:r>
              <a:rPr lang="en-US" dirty="0" smtClean="0"/>
              <a:t>Agency’s </a:t>
            </a:r>
            <a:r>
              <a:rPr lang="en-US" dirty="0" smtClean="0"/>
              <a:t>View of the Project</a:t>
            </a:r>
            <a:endParaRPr lang="en-US" dirty="0"/>
          </a:p>
        </p:txBody>
      </p:sp>
    </p:spTree>
    <p:extLst>
      <p:ext uri="{BB962C8B-B14F-4D97-AF65-F5344CB8AC3E}">
        <p14:creationId xmlns:p14="http://schemas.microsoft.com/office/powerpoint/2010/main" val="35021024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the Consultant Finds Your Job</a:t>
            </a:r>
            <a:endParaRPr lang="en-US" dirty="0"/>
          </a:p>
        </p:txBody>
      </p:sp>
      <p:sp>
        <p:nvSpPr>
          <p:cNvPr id="3" name="Content Placeholder 2"/>
          <p:cNvSpPr>
            <a:spLocks noGrp="1"/>
          </p:cNvSpPr>
          <p:nvPr>
            <p:ph idx="1"/>
          </p:nvPr>
        </p:nvSpPr>
        <p:spPr/>
        <p:txBody>
          <a:bodyPr/>
          <a:lstStyle/>
          <a:p>
            <a:r>
              <a:rPr lang="en-US" dirty="0" smtClean="0"/>
              <a:t>Seek for RFP’s by keywords:</a:t>
            </a:r>
          </a:p>
          <a:p>
            <a:pPr lvl="1"/>
            <a:r>
              <a:rPr lang="en-US" dirty="0" smtClean="0"/>
              <a:t>Redevelopment</a:t>
            </a:r>
          </a:p>
          <a:p>
            <a:pPr lvl="1"/>
            <a:r>
              <a:rPr lang="en-US" dirty="0" smtClean="0"/>
              <a:t>Master Plan</a:t>
            </a:r>
          </a:p>
          <a:p>
            <a:pPr lvl="1"/>
            <a:r>
              <a:rPr lang="en-US" dirty="0" smtClean="0"/>
              <a:t>Study</a:t>
            </a:r>
          </a:p>
          <a:p>
            <a:pPr lvl="1"/>
            <a:r>
              <a:rPr lang="en-US" dirty="0" smtClean="0"/>
              <a:t>Analysis</a:t>
            </a:r>
          </a:p>
          <a:p>
            <a:pPr lvl="1"/>
            <a:r>
              <a:rPr lang="en-US" dirty="0" smtClean="0"/>
              <a:t>CRA</a:t>
            </a:r>
          </a:p>
          <a:p>
            <a:pPr lvl="1"/>
            <a:r>
              <a:rPr lang="en-US" dirty="0" smtClean="0"/>
              <a:t>Economic</a:t>
            </a:r>
          </a:p>
          <a:p>
            <a:pPr lvl="1"/>
            <a:r>
              <a:rPr lang="en-US" dirty="0" smtClean="0"/>
              <a:t>Vision</a:t>
            </a:r>
            <a:endParaRPr lang="en-US" dirty="0"/>
          </a:p>
        </p:txBody>
      </p:sp>
    </p:spTree>
    <p:extLst>
      <p:ext uri="{BB962C8B-B14F-4D97-AF65-F5344CB8AC3E}">
        <p14:creationId xmlns:p14="http://schemas.microsoft.com/office/powerpoint/2010/main" val="1808641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the Consultant Wants to See</a:t>
            </a:r>
            <a:endParaRPr lang="en-US" dirty="0"/>
          </a:p>
        </p:txBody>
      </p:sp>
      <p:sp>
        <p:nvSpPr>
          <p:cNvPr id="3" name="Content Placeholder 2"/>
          <p:cNvSpPr>
            <a:spLocks noGrp="1"/>
          </p:cNvSpPr>
          <p:nvPr>
            <p:ph idx="1"/>
          </p:nvPr>
        </p:nvSpPr>
        <p:spPr/>
        <p:txBody>
          <a:bodyPr/>
          <a:lstStyle/>
          <a:p>
            <a:r>
              <a:rPr lang="en-US" dirty="0" smtClean="0"/>
              <a:t>Critical to be concise and clear in the Title to your RFP… It should be short but:</a:t>
            </a:r>
          </a:p>
          <a:p>
            <a:endParaRPr lang="en-US" sz="1200" dirty="0" smtClean="0"/>
          </a:p>
          <a:p>
            <a:pPr lvl="1"/>
            <a:r>
              <a:rPr lang="en-US" dirty="0" smtClean="0"/>
              <a:t>Use good, simple keywords in the title.</a:t>
            </a:r>
          </a:p>
          <a:p>
            <a:pPr lvl="1"/>
            <a:r>
              <a:rPr lang="en-US" dirty="0" smtClean="0"/>
              <a:t>Be clear and concise.</a:t>
            </a:r>
          </a:p>
          <a:p>
            <a:pPr lvl="1"/>
            <a:r>
              <a:rPr lang="en-US" dirty="0" smtClean="0"/>
              <a:t>Convey the service your are seeking to contract.</a:t>
            </a:r>
          </a:p>
          <a:p>
            <a:pPr lvl="1"/>
            <a:r>
              <a:rPr lang="en-US" dirty="0" smtClean="0"/>
              <a:t>Make certain your request is asking for the appropriate services and/or professionals.</a:t>
            </a:r>
          </a:p>
          <a:p>
            <a:pPr lvl="1"/>
            <a:endParaRPr lang="en-US" dirty="0" smtClean="0"/>
          </a:p>
        </p:txBody>
      </p:sp>
    </p:spTree>
    <p:extLst>
      <p:ext uri="{BB962C8B-B14F-4D97-AF65-F5344CB8AC3E}">
        <p14:creationId xmlns:p14="http://schemas.microsoft.com/office/powerpoint/2010/main" val="7835977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Service Do they Want?</a:t>
            </a:r>
            <a:endParaRPr lang="en-US" dirty="0"/>
          </a:p>
        </p:txBody>
      </p:sp>
      <p:sp>
        <p:nvSpPr>
          <p:cNvPr id="3" name="Content Placeholder 2"/>
          <p:cNvSpPr>
            <a:spLocks noGrp="1"/>
          </p:cNvSpPr>
          <p:nvPr>
            <p:ph idx="1"/>
          </p:nvPr>
        </p:nvSpPr>
        <p:spPr>
          <a:xfrm>
            <a:off x="533400" y="1775191"/>
            <a:ext cx="7620000" cy="4625609"/>
          </a:xfrm>
        </p:spPr>
        <p:txBody>
          <a:bodyPr>
            <a:normAutofit/>
          </a:bodyPr>
          <a:lstStyle/>
          <a:p>
            <a:pPr marL="438150" indent="26988" algn="ctr">
              <a:buNone/>
            </a:pPr>
            <a:r>
              <a:rPr lang="en-US" b="1" dirty="0" smtClean="0"/>
              <a:t>TITLE OF THE REQUEST FOR PROPOSALS</a:t>
            </a:r>
          </a:p>
          <a:p>
            <a:pPr marL="438150" indent="26988" algn="ctr">
              <a:buNone/>
            </a:pPr>
            <a:endParaRPr lang="en-US" b="1" dirty="0" smtClean="0"/>
          </a:p>
          <a:p>
            <a:pPr marL="438150" indent="26988" algn="ctr">
              <a:buNone/>
            </a:pPr>
            <a:r>
              <a:rPr lang="en-US" dirty="0" smtClean="0"/>
              <a:t>PROFESSIONAL SERVICES FOR THE BRANDING AND ECONOMIC</a:t>
            </a:r>
          </a:p>
          <a:p>
            <a:pPr marL="438150" indent="-33338" algn="ctr">
              <a:buNone/>
            </a:pPr>
            <a:r>
              <a:rPr lang="en-US" dirty="0" smtClean="0"/>
              <a:t>RESTRUCTURING OF THE COMMUNITY REDEVELOPMENT AREA</a:t>
            </a:r>
            <a:endParaRPr lang="en-US" dirty="0"/>
          </a:p>
        </p:txBody>
      </p:sp>
    </p:spTree>
    <p:extLst>
      <p:ext uri="{BB962C8B-B14F-4D97-AF65-F5344CB8AC3E}">
        <p14:creationId xmlns:p14="http://schemas.microsoft.com/office/powerpoint/2010/main" val="3575273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Service Do they Want?</a:t>
            </a:r>
            <a:endParaRPr lang="en-US" dirty="0"/>
          </a:p>
        </p:txBody>
      </p:sp>
      <p:sp>
        <p:nvSpPr>
          <p:cNvPr id="3" name="Content Placeholder 2"/>
          <p:cNvSpPr>
            <a:spLocks noGrp="1"/>
          </p:cNvSpPr>
          <p:nvPr>
            <p:ph idx="1"/>
          </p:nvPr>
        </p:nvSpPr>
        <p:spPr>
          <a:xfrm>
            <a:off x="457200" y="1775191"/>
            <a:ext cx="8229600" cy="4930409"/>
          </a:xfrm>
        </p:spPr>
        <p:txBody>
          <a:bodyPr>
            <a:normAutofit fontScale="70000" lnSpcReduction="20000"/>
          </a:bodyPr>
          <a:lstStyle/>
          <a:p>
            <a:pPr marL="120650" indent="-1588">
              <a:buNone/>
            </a:pPr>
            <a:r>
              <a:rPr lang="en-US" b="1" dirty="0" smtClean="0"/>
              <a:t>Scope/Purpose</a:t>
            </a:r>
          </a:p>
          <a:p>
            <a:pPr marL="120650" indent="-1588">
              <a:buNone/>
            </a:pPr>
            <a:endParaRPr lang="en-US" b="1" dirty="0" smtClean="0"/>
          </a:p>
          <a:p>
            <a:pPr marL="120650" indent="-1588">
              <a:buNone/>
            </a:pPr>
            <a:r>
              <a:rPr lang="en-US" dirty="0" smtClean="0"/>
              <a:t>The intent of this project is to contract for professional services to implement the Redevelopment Plan and “Brand” the Downtown CRA in accordance with the Agency’s mission statement to “facilitate the emergence of a vibrant urban village where people of all ages will live, work, shop and be entertained.” The vision of the area recognizes the unique social and economic factors that are compressed in a relatively small area of the City. Policy 3.2.8 of the Redevelopment Plan is to </a:t>
            </a:r>
            <a:r>
              <a:rPr lang="en-US" b="1" dirty="0" smtClean="0"/>
              <a:t>“Brand the Core District as </a:t>
            </a:r>
            <a:r>
              <a:rPr lang="en-US" dirty="0" smtClean="0"/>
              <a:t>a well managed and organized urban destination for the purpose of drawing both visitors and residents to a broader market.” There are a number of existing retail and restaurant businesses in the Downtown area that through an economic restructuring process can be enhanced and expanded. Based on the success of these enterprises the CRA will be assisting in attracting new businesses to all the new developments.</a:t>
            </a:r>
            <a:endParaRPr lang="en-US" dirty="0"/>
          </a:p>
        </p:txBody>
      </p:sp>
    </p:spTree>
    <p:extLst>
      <p:ext uri="{BB962C8B-B14F-4D97-AF65-F5344CB8AC3E}">
        <p14:creationId xmlns:p14="http://schemas.microsoft.com/office/powerpoint/2010/main" val="14735542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What the Consultant is Looking for</a:t>
            </a:r>
            <a:endParaRPr lang="en-US" dirty="0"/>
          </a:p>
        </p:txBody>
      </p:sp>
      <p:sp>
        <p:nvSpPr>
          <p:cNvPr id="3" name="Content Placeholder 2"/>
          <p:cNvSpPr>
            <a:spLocks noGrp="1"/>
          </p:cNvSpPr>
          <p:nvPr>
            <p:ph idx="1"/>
          </p:nvPr>
        </p:nvSpPr>
        <p:spPr>
          <a:xfrm>
            <a:off x="685800" y="1775191"/>
            <a:ext cx="8001000" cy="4625609"/>
          </a:xfrm>
        </p:spPr>
        <p:txBody>
          <a:bodyPr>
            <a:normAutofit/>
          </a:bodyPr>
          <a:lstStyle/>
          <a:p>
            <a:pPr marL="120650" indent="-1588" algn="just"/>
            <a:r>
              <a:rPr lang="en-US" dirty="0" smtClean="0"/>
              <a:t>   Insurance Requirements</a:t>
            </a:r>
          </a:p>
          <a:p>
            <a:pPr marL="120650" indent="-1588" algn="just"/>
            <a:r>
              <a:rPr lang="en-US" dirty="0" smtClean="0"/>
              <a:t>   Timeline</a:t>
            </a:r>
          </a:p>
          <a:p>
            <a:pPr marL="120650" indent="-1588" algn="just"/>
            <a:r>
              <a:rPr lang="en-US" dirty="0" smtClean="0"/>
              <a:t>   Budget</a:t>
            </a:r>
          </a:p>
          <a:p>
            <a:pPr marL="120650" indent="-1588" algn="just"/>
            <a:r>
              <a:rPr lang="en-US" dirty="0" smtClean="0"/>
              <a:t>   Number of Public Meetings</a:t>
            </a:r>
          </a:p>
          <a:p>
            <a:pPr marL="120650" indent="-1588" algn="just"/>
            <a:r>
              <a:rPr lang="en-US" dirty="0" smtClean="0"/>
              <a:t>   Any Preferences in Contracting</a:t>
            </a:r>
          </a:p>
          <a:p>
            <a:pPr marL="120650" indent="-1588" algn="just"/>
            <a:r>
              <a:rPr lang="en-US" dirty="0" smtClean="0"/>
              <a:t>   When can I ask questions until</a:t>
            </a:r>
          </a:p>
          <a:p>
            <a:pPr marL="120650" indent="-1588" algn="just"/>
            <a:r>
              <a:rPr lang="en-US" dirty="0" smtClean="0"/>
              <a:t>   Is there a Pre-Proposal Conference</a:t>
            </a:r>
          </a:p>
          <a:p>
            <a:pPr marL="413258" lvl="1" indent="-1588" algn="just"/>
            <a:r>
              <a:rPr lang="en-US" dirty="0" smtClean="0"/>
              <a:t>  Is the pre-proposal mandatory?</a:t>
            </a:r>
          </a:p>
          <a:p>
            <a:pPr marL="120650" indent="-1588" algn="just"/>
            <a:r>
              <a:rPr lang="en-US" dirty="0" smtClean="0"/>
              <a:t>   When is the Proposal Due</a:t>
            </a:r>
          </a:p>
          <a:p>
            <a:pPr marL="413258" lvl="1" indent="-1588" algn="just"/>
            <a:endParaRPr lang="en-US" dirty="0"/>
          </a:p>
        </p:txBody>
      </p:sp>
    </p:spTree>
    <p:extLst>
      <p:ext uri="{BB962C8B-B14F-4D97-AF65-F5344CB8AC3E}">
        <p14:creationId xmlns:p14="http://schemas.microsoft.com/office/powerpoint/2010/main" val="16651643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What the Consultant is Looking for</a:t>
            </a:r>
            <a:endParaRPr lang="en-US" dirty="0"/>
          </a:p>
        </p:txBody>
      </p:sp>
      <p:sp>
        <p:nvSpPr>
          <p:cNvPr id="3" name="Content Placeholder 2"/>
          <p:cNvSpPr>
            <a:spLocks noGrp="1"/>
          </p:cNvSpPr>
          <p:nvPr>
            <p:ph idx="1"/>
          </p:nvPr>
        </p:nvSpPr>
        <p:spPr>
          <a:xfrm>
            <a:off x="381000" y="2057400"/>
            <a:ext cx="8229600" cy="4625609"/>
          </a:xfrm>
        </p:spPr>
        <p:txBody>
          <a:bodyPr>
            <a:normAutofit/>
          </a:bodyPr>
          <a:lstStyle/>
          <a:p>
            <a:pPr marL="465138" indent="0">
              <a:buNone/>
            </a:pPr>
            <a:r>
              <a:rPr lang="en-US" dirty="0" smtClean="0"/>
              <a:t>Does this Request give me a sense that this government knows what it wants and how the job needs to be accomplished ?</a:t>
            </a:r>
          </a:p>
          <a:p>
            <a:pPr marL="413258" lvl="1" indent="-1588"/>
            <a:endParaRPr lang="en-US" dirty="0"/>
          </a:p>
        </p:txBody>
      </p:sp>
    </p:spTree>
    <p:extLst>
      <p:ext uri="{BB962C8B-B14F-4D97-AF65-F5344CB8AC3E}">
        <p14:creationId xmlns:p14="http://schemas.microsoft.com/office/powerpoint/2010/main" val="15562229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The Red Flags !!!</a:t>
            </a:r>
            <a:endParaRPr lang="en-US" dirty="0"/>
          </a:p>
        </p:txBody>
      </p:sp>
      <p:sp>
        <p:nvSpPr>
          <p:cNvPr id="3" name="Content Placeholder 2"/>
          <p:cNvSpPr>
            <a:spLocks noGrp="1"/>
          </p:cNvSpPr>
          <p:nvPr>
            <p:ph idx="1"/>
          </p:nvPr>
        </p:nvSpPr>
        <p:spPr>
          <a:xfrm>
            <a:off x="685800" y="1775191"/>
            <a:ext cx="8001000" cy="4625609"/>
          </a:xfrm>
        </p:spPr>
        <p:txBody>
          <a:bodyPr>
            <a:normAutofit/>
          </a:bodyPr>
          <a:lstStyle/>
          <a:p>
            <a:pPr marL="404813" indent="-404813"/>
            <a:r>
              <a:rPr lang="en-US" dirty="0" smtClean="0"/>
              <a:t>The Request’s purpose is not really clear. </a:t>
            </a:r>
          </a:p>
          <a:p>
            <a:pPr marL="404813" indent="-404813"/>
            <a:r>
              <a:rPr lang="en-US" dirty="0" smtClean="0"/>
              <a:t>Dates/times in the RFP do not match.</a:t>
            </a:r>
          </a:p>
          <a:p>
            <a:pPr marL="404813" indent="-404813">
              <a:tabLst>
                <a:tab pos="569913" algn="l"/>
              </a:tabLst>
            </a:pPr>
            <a:r>
              <a:rPr lang="en-US" dirty="0" smtClean="0"/>
              <a:t>The RFP is 59 pages long and the description of the services sought is 2 paragraphs.</a:t>
            </a:r>
          </a:p>
          <a:p>
            <a:pPr marL="404813" indent="-404813">
              <a:tabLst>
                <a:tab pos="569913" algn="l"/>
              </a:tabLst>
            </a:pPr>
            <a:r>
              <a:rPr lang="en-US" dirty="0" smtClean="0"/>
              <a:t>Description does not include mention of  necessary/required items.</a:t>
            </a:r>
          </a:p>
          <a:p>
            <a:pPr marL="404813" indent="-404813">
              <a:tabLst>
                <a:tab pos="569913" algn="l"/>
              </a:tabLst>
            </a:pPr>
            <a:r>
              <a:rPr lang="en-US" dirty="0" smtClean="0"/>
              <a:t>No Deliverables Described.</a:t>
            </a:r>
          </a:p>
          <a:p>
            <a:pPr marL="404813" indent="-404813">
              <a:tabLst>
                <a:tab pos="569913" algn="l"/>
              </a:tabLst>
            </a:pPr>
            <a:r>
              <a:rPr lang="en-US" dirty="0" smtClean="0"/>
              <a:t>The work is to rely on another study/plan that is not yet contracted for or completed.</a:t>
            </a:r>
          </a:p>
        </p:txBody>
      </p:sp>
    </p:spTree>
    <p:extLst>
      <p:ext uri="{BB962C8B-B14F-4D97-AF65-F5344CB8AC3E}">
        <p14:creationId xmlns:p14="http://schemas.microsoft.com/office/powerpoint/2010/main" val="1715149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Red Flags !!!</a:t>
            </a:r>
            <a:endParaRPr lang="en-US" dirty="0"/>
          </a:p>
        </p:txBody>
      </p:sp>
      <p:sp>
        <p:nvSpPr>
          <p:cNvPr id="3" name="Content Placeholder 2"/>
          <p:cNvSpPr>
            <a:spLocks noGrp="1"/>
          </p:cNvSpPr>
          <p:nvPr>
            <p:ph idx="1"/>
          </p:nvPr>
        </p:nvSpPr>
        <p:spPr>
          <a:xfrm>
            <a:off x="685800" y="1775191"/>
            <a:ext cx="8001000" cy="4625609"/>
          </a:xfrm>
        </p:spPr>
        <p:txBody>
          <a:bodyPr>
            <a:normAutofit fontScale="92500"/>
          </a:bodyPr>
          <a:lstStyle/>
          <a:p>
            <a:pPr marL="465138" indent="-346075"/>
            <a:r>
              <a:rPr lang="en-US" dirty="0" smtClean="0"/>
              <a:t>Project Budget found/told does not match what consultant knows to be the project cost.</a:t>
            </a:r>
          </a:p>
          <a:p>
            <a:pPr marL="465138" indent="-346075"/>
            <a:r>
              <a:rPr lang="en-US" dirty="0" smtClean="0"/>
              <a:t>City/CRA has repeatedly hired the same firm for work and there does not appear to be any reason they would hire someone else.</a:t>
            </a:r>
          </a:p>
          <a:p>
            <a:pPr marL="465138" indent="-346075"/>
            <a:r>
              <a:rPr lang="en-US" dirty="0" smtClean="0"/>
              <a:t>A City/CRA/County where there has been difficulty before for consultants.</a:t>
            </a:r>
          </a:p>
          <a:p>
            <a:pPr marL="465138" indent="-346075"/>
            <a:r>
              <a:rPr lang="en-US" dirty="0" smtClean="0"/>
              <a:t>An RFP that reads like a bid… as if a commodity is being purchased.  </a:t>
            </a:r>
          </a:p>
        </p:txBody>
      </p:sp>
    </p:spTree>
    <p:extLst>
      <p:ext uri="{BB962C8B-B14F-4D97-AF65-F5344CB8AC3E}">
        <p14:creationId xmlns:p14="http://schemas.microsoft.com/office/powerpoint/2010/main" val="8195286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Red Flags !!!</a:t>
            </a:r>
            <a:endParaRPr lang="en-US" dirty="0"/>
          </a:p>
        </p:txBody>
      </p:sp>
      <p:sp>
        <p:nvSpPr>
          <p:cNvPr id="3" name="Content Placeholder 2"/>
          <p:cNvSpPr>
            <a:spLocks noGrp="1"/>
          </p:cNvSpPr>
          <p:nvPr>
            <p:ph idx="1"/>
          </p:nvPr>
        </p:nvSpPr>
        <p:spPr>
          <a:xfrm>
            <a:off x="685800" y="1775191"/>
            <a:ext cx="8001000" cy="4625609"/>
          </a:xfrm>
        </p:spPr>
        <p:txBody>
          <a:bodyPr>
            <a:normAutofit fontScale="92500" lnSpcReduction="10000"/>
          </a:bodyPr>
          <a:lstStyle/>
          <a:p>
            <a:pPr marL="120650" indent="-1588"/>
            <a:r>
              <a:rPr lang="en-US" dirty="0" smtClean="0"/>
              <a:t>   A short timeline until submittals are due.</a:t>
            </a:r>
          </a:p>
          <a:p>
            <a:pPr marL="120650" indent="-1588"/>
            <a:r>
              <a:rPr lang="en-US" dirty="0" smtClean="0"/>
              <a:t>   Specific requirements on who will be selected:</a:t>
            </a:r>
          </a:p>
          <a:p>
            <a:pPr marL="688975" lvl="1" indent="-277813"/>
            <a:r>
              <a:rPr lang="en-US" dirty="0" smtClean="0"/>
              <a:t> A firm within a geographic area when this is unnecessary.</a:t>
            </a:r>
          </a:p>
          <a:p>
            <a:pPr marL="688975" lvl="1" indent="-277813"/>
            <a:r>
              <a:rPr lang="en-US" dirty="0" smtClean="0"/>
              <a:t>Someone with specific knowledge of another study completed for the City/CRA.</a:t>
            </a:r>
          </a:p>
          <a:p>
            <a:pPr marL="688975" lvl="1" indent="-277813"/>
            <a:r>
              <a:rPr lang="en-US" dirty="0" smtClean="0"/>
              <a:t>Firm with specific specialties.</a:t>
            </a:r>
          </a:p>
          <a:p>
            <a:pPr marL="688975" lvl="1" indent="-277813"/>
            <a:r>
              <a:rPr lang="en-US" dirty="0" smtClean="0"/>
              <a:t>Description of activities which would require an Architect, Engineer or Land Surveyor.</a:t>
            </a:r>
          </a:p>
          <a:p>
            <a:pPr marL="688975" lvl="1" indent="-277813"/>
            <a:r>
              <a:rPr lang="en-US" dirty="0" smtClean="0"/>
              <a:t>Description of need for subcontractors that would provide unnecessary services.</a:t>
            </a:r>
          </a:p>
          <a:p>
            <a:pPr marL="413258" lvl="1" indent="-1588"/>
            <a:endParaRPr lang="en-US" dirty="0" smtClean="0"/>
          </a:p>
        </p:txBody>
      </p:sp>
    </p:spTree>
    <p:extLst>
      <p:ext uri="{BB962C8B-B14F-4D97-AF65-F5344CB8AC3E}">
        <p14:creationId xmlns:p14="http://schemas.microsoft.com/office/powerpoint/2010/main" val="33064418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Problems</a:t>
            </a:r>
            <a:endParaRPr lang="en-US" dirty="0"/>
          </a:p>
        </p:txBody>
      </p:sp>
      <p:sp>
        <p:nvSpPr>
          <p:cNvPr id="3" name="Content Placeholder 2"/>
          <p:cNvSpPr>
            <a:spLocks noGrp="1"/>
          </p:cNvSpPr>
          <p:nvPr>
            <p:ph idx="1"/>
          </p:nvPr>
        </p:nvSpPr>
        <p:spPr>
          <a:xfrm>
            <a:off x="304800" y="1775191"/>
            <a:ext cx="8382000" cy="4625609"/>
          </a:xfrm>
        </p:spPr>
        <p:txBody>
          <a:bodyPr>
            <a:normAutofit/>
          </a:bodyPr>
          <a:lstStyle/>
          <a:p>
            <a:pPr marL="465138" indent="-346075"/>
            <a:r>
              <a:rPr lang="en-US" dirty="0" smtClean="0"/>
              <a:t> A person unfamiliar with the project is the contact person.</a:t>
            </a:r>
          </a:p>
          <a:p>
            <a:pPr marL="688975" lvl="1" indent="-223838"/>
            <a:r>
              <a:rPr lang="en-US" dirty="0" smtClean="0"/>
              <a:t>No expectation I will get an answer to my question.</a:t>
            </a:r>
          </a:p>
          <a:p>
            <a:pPr marL="688975" lvl="1" indent="-223838"/>
            <a:r>
              <a:rPr lang="en-US" dirty="0" smtClean="0"/>
              <a:t> Will get the “technical answer” not desired answer.</a:t>
            </a:r>
          </a:p>
          <a:p>
            <a:pPr marL="688975" lvl="1" indent="-223838"/>
            <a:r>
              <a:rPr lang="en-US" dirty="0" smtClean="0"/>
              <a:t> Will get an insufficient answer to the question after it gets “lost in translation.”</a:t>
            </a:r>
          </a:p>
          <a:p>
            <a:pPr marL="688975" lvl="1" indent="-223838"/>
            <a:r>
              <a:rPr lang="en-US" dirty="0" smtClean="0"/>
              <a:t> Not a prime responsibility of a purchasing employee and thus not a priority.</a:t>
            </a:r>
          </a:p>
          <a:p>
            <a:pPr marL="688975" lvl="1" indent="-223838"/>
            <a:endParaRPr lang="en-US" dirty="0"/>
          </a:p>
        </p:txBody>
      </p:sp>
    </p:spTree>
    <p:extLst>
      <p:ext uri="{BB962C8B-B14F-4D97-AF65-F5344CB8AC3E}">
        <p14:creationId xmlns:p14="http://schemas.microsoft.com/office/powerpoint/2010/main" val="495871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Project </a:t>
            </a:r>
            <a:r>
              <a:rPr lang="en-US" dirty="0" smtClean="0"/>
              <a:t>Manager</a:t>
            </a:r>
            <a:endParaRPr lang="en-US" dirty="0"/>
          </a:p>
        </p:txBody>
      </p:sp>
      <p:sp>
        <p:nvSpPr>
          <p:cNvPr id="3" name="Content Placeholder 2"/>
          <p:cNvSpPr>
            <a:spLocks noGrp="1"/>
          </p:cNvSpPr>
          <p:nvPr>
            <p:ph idx="1"/>
          </p:nvPr>
        </p:nvSpPr>
        <p:spPr>
          <a:xfrm>
            <a:off x="457200" y="1775191"/>
            <a:ext cx="4114800" cy="4625609"/>
          </a:xfrm>
        </p:spPr>
        <p:txBody>
          <a:bodyPr/>
          <a:lstStyle/>
          <a:p>
            <a:r>
              <a:rPr lang="en-US" dirty="0" smtClean="0"/>
              <a:t>RFP </a:t>
            </a:r>
            <a:r>
              <a:rPr lang="en-US" dirty="0" smtClean="0"/>
              <a:t>Project Description</a:t>
            </a:r>
            <a:endParaRPr lang="en-US" dirty="0"/>
          </a:p>
        </p:txBody>
      </p:sp>
      <p:pic>
        <p:nvPicPr>
          <p:cNvPr id="10" name="Picture 4" descr="engineering"/>
          <p:cNvPicPr>
            <a:picLocks noChangeAspect="1" noChangeArrowheads="1"/>
          </p:cNvPicPr>
          <p:nvPr/>
        </p:nvPicPr>
        <p:blipFill rotWithShape="1">
          <a:blip r:embed="rId2" cstate="print"/>
          <a:srcRect l="80590" t="2485" r="2174" b="58695"/>
          <a:stretch/>
        </p:blipFill>
        <p:spPr bwMode="auto">
          <a:xfrm>
            <a:off x="5943600" y="1589484"/>
            <a:ext cx="2996318" cy="5061350"/>
          </a:xfrm>
          <a:prstGeom prst="rect">
            <a:avLst/>
          </a:prstGeom>
          <a:noFill/>
        </p:spPr>
      </p:pic>
    </p:spTree>
    <p:extLst>
      <p:ext uri="{BB962C8B-B14F-4D97-AF65-F5344CB8AC3E}">
        <p14:creationId xmlns:p14="http://schemas.microsoft.com/office/powerpoint/2010/main" val="23684916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Problems</a:t>
            </a:r>
            <a:endParaRPr lang="en-US" dirty="0"/>
          </a:p>
        </p:txBody>
      </p:sp>
      <p:sp>
        <p:nvSpPr>
          <p:cNvPr id="3" name="Content Placeholder 2"/>
          <p:cNvSpPr>
            <a:spLocks noGrp="1"/>
          </p:cNvSpPr>
          <p:nvPr>
            <p:ph idx="1"/>
          </p:nvPr>
        </p:nvSpPr>
        <p:spPr/>
        <p:txBody>
          <a:bodyPr>
            <a:normAutofit/>
          </a:bodyPr>
          <a:lstStyle/>
          <a:p>
            <a:pPr marL="465138" indent="-346075"/>
            <a:r>
              <a:rPr lang="en-US" dirty="0" smtClean="0"/>
              <a:t> A person unskilled with the purchasing prepares the Request/Bid</a:t>
            </a:r>
          </a:p>
          <a:p>
            <a:pPr marL="757746" lvl="1" indent="-346075"/>
            <a:endParaRPr lang="en-US" sz="1200" dirty="0" smtClean="0"/>
          </a:p>
          <a:p>
            <a:pPr marL="688975" lvl="1" indent="-223838"/>
            <a:r>
              <a:rPr lang="en-US" dirty="0" smtClean="0"/>
              <a:t>The desired scope will require an Architect, Engineer, or land surveyor and thus will violate the Consultants Competitive Negotiation Act (CCNA).</a:t>
            </a:r>
          </a:p>
          <a:p>
            <a:pPr marL="688975" lvl="1" indent="-223838"/>
            <a:r>
              <a:rPr lang="en-US" dirty="0" smtClean="0"/>
              <a:t> The wrong format will be utilized  (i.e. request for a price in a Request for Interest).</a:t>
            </a:r>
            <a:endParaRPr lang="en-US" dirty="0"/>
          </a:p>
        </p:txBody>
      </p:sp>
    </p:spTree>
    <p:extLst>
      <p:ext uri="{BB962C8B-B14F-4D97-AF65-F5344CB8AC3E}">
        <p14:creationId xmlns:p14="http://schemas.microsoft.com/office/powerpoint/2010/main" val="15201685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Problems</a:t>
            </a:r>
            <a:endParaRPr lang="en-US" dirty="0"/>
          </a:p>
        </p:txBody>
      </p:sp>
      <p:sp>
        <p:nvSpPr>
          <p:cNvPr id="3" name="Content Placeholder 2"/>
          <p:cNvSpPr>
            <a:spLocks noGrp="1"/>
          </p:cNvSpPr>
          <p:nvPr>
            <p:ph idx="1"/>
          </p:nvPr>
        </p:nvSpPr>
        <p:spPr/>
        <p:txBody>
          <a:bodyPr>
            <a:normAutofit/>
          </a:bodyPr>
          <a:lstStyle/>
          <a:p>
            <a:pPr marL="465138" indent="-346075"/>
            <a:r>
              <a:rPr lang="en-US" dirty="0" smtClean="0"/>
              <a:t> Scope That is Too Expansive/Not Expansive Enough:</a:t>
            </a:r>
          </a:p>
          <a:p>
            <a:pPr marL="465138" indent="-346075"/>
            <a:endParaRPr lang="en-US" sz="1200" dirty="0" smtClean="0"/>
          </a:p>
          <a:p>
            <a:pPr marL="757746" lvl="1" indent="-346075"/>
            <a:r>
              <a:rPr lang="en-US" dirty="0" smtClean="0"/>
              <a:t>Asks for one service and describes unrelated services to be included.</a:t>
            </a:r>
          </a:p>
          <a:p>
            <a:pPr marL="757746" lvl="1" indent="-346075"/>
            <a:r>
              <a:rPr lang="en-US" dirty="0" smtClean="0"/>
              <a:t>Does not give sufficient time to complete services desired.</a:t>
            </a:r>
          </a:p>
          <a:p>
            <a:pPr marL="757746" lvl="1" indent="-346075"/>
            <a:r>
              <a:rPr lang="en-US" dirty="0" smtClean="0"/>
              <a:t>Does not include description of services Consultant knows to be needed.</a:t>
            </a:r>
            <a:endParaRPr lang="en-US" dirty="0"/>
          </a:p>
        </p:txBody>
      </p:sp>
    </p:spTree>
    <p:extLst>
      <p:ext uri="{BB962C8B-B14F-4D97-AF65-F5344CB8AC3E}">
        <p14:creationId xmlns:p14="http://schemas.microsoft.com/office/powerpoint/2010/main" val="3833708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the Problems</a:t>
            </a:r>
            <a:endParaRPr lang="en-US" dirty="0"/>
          </a:p>
        </p:txBody>
      </p:sp>
      <p:sp>
        <p:nvSpPr>
          <p:cNvPr id="3" name="Content Placeholder 2"/>
          <p:cNvSpPr>
            <a:spLocks noGrp="1"/>
          </p:cNvSpPr>
          <p:nvPr>
            <p:ph idx="1"/>
          </p:nvPr>
        </p:nvSpPr>
        <p:spPr/>
        <p:txBody>
          <a:bodyPr>
            <a:normAutofit/>
          </a:bodyPr>
          <a:lstStyle/>
          <a:p>
            <a:pPr marL="465138" indent="-346075"/>
            <a:r>
              <a:rPr lang="en-US" dirty="0" smtClean="0"/>
              <a:t> The Selection Process is not handled well.</a:t>
            </a:r>
          </a:p>
          <a:p>
            <a:pPr marL="465138" indent="-346075"/>
            <a:endParaRPr lang="en-US" sz="1200" dirty="0" smtClean="0"/>
          </a:p>
          <a:p>
            <a:pPr marL="757746" lvl="1" indent="-346075"/>
            <a:r>
              <a:rPr lang="en-US" dirty="0" smtClean="0"/>
              <a:t>Selection committee not set prior to request’s release.</a:t>
            </a:r>
          </a:p>
          <a:p>
            <a:pPr marL="757746" lvl="1" indent="-346075"/>
            <a:r>
              <a:rPr lang="en-US" dirty="0" smtClean="0"/>
              <a:t>No selection timeline prepared prior to request’s release.</a:t>
            </a:r>
          </a:p>
          <a:p>
            <a:pPr marL="757746" lvl="1" indent="-346075"/>
            <a:r>
              <a:rPr lang="en-US" dirty="0" smtClean="0"/>
              <a:t>Too many respondents asked to make a presentation.</a:t>
            </a:r>
          </a:p>
          <a:p>
            <a:pPr marL="757746" lvl="1" indent="-346075"/>
            <a:endParaRPr lang="en-US" dirty="0" smtClean="0"/>
          </a:p>
        </p:txBody>
      </p:sp>
    </p:spTree>
    <p:extLst>
      <p:ext uri="{BB962C8B-B14F-4D97-AF65-F5344CB8AC3E}">
        <p14:creationId xmlns:p14="http://schemas.microsoft.com/office/powerpoint/2010/main" val="35306731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I Don’t Want to Deal With</a:t>
            </a:r>
            <a:endParaRPr lang="en-US" dirty="0"/>
          </a:p>
        </p:txBody>
      </p:sp>
      <p:sp>
        <p:nvSpPr>
          <p:cNvPr id="3" name="Content Placeholder 2"/>
          <p:cNvSpPr>
            <a:spLocks noGrp="1"/>
          </p:cNvSpPr>
          <p:nvPr>
            <p:ph idx="1"/>
          </p:nvPr>
        </p:nvSpPr>
        <p:spPr/>
        <p:txBody>
          <a:bodyPr>
            <a:normAutofit lnSpcReduction="10000"/>
          </a:bodyPr>
          <a:lstStyle/>
          <a:p>
            <a:pPr marL="465138" indent="-346075"/>
            <a:r>
              <a:rPr lang="en-US" dirty="0" smtClean="0"/>
              <a:t>The War &amp; Peace-sized version of your City/CRA History.</a:t>
            </a:r>
          </a:p>
          <a:p>
            <a:pPr marL="465138" indent="-346075"/>
            <a:r>
              <a:rPr lang="en-US" dirty="0" smtClean="0"/>
              <a:t>The contract/agreement you will want me to sign.</a:t>
            </a:r>
          </a:p>
          <a:p>
            <a:pPr marL="465138" indent="-346075"/>
            <a:r>
              <a:rPr lang="en-US" dirty="0" smtClean="0"/>
              <a:t>Filling out forms you don’t need yet.</a:t>
            </a:r>
          </a:p>
          <a:p>
            <a:pPr marL="465138" indent="-346075"/>
            <a:r>
              <a:rPr lang="en-US" dirty="0" smtClean="0"/>
              <a:t>Trying to find a Scope of Work/Description of the Job on page 39 of 59.</a:t>
            </a:r>
          </a:p>
          <a:p>
            <a:pPr marL="465138" indent="-346075"/>
            <a:r>
              <a:rPr lang="en-US" dirty="0" smtClean="0"/>
              <a:t>A City/CRA that clearly does not know what it wants or what is required for the job to be completed.</a:t>
            </a:r>
          </a:p>
        </p:txBody>
      </p:sp>
    </p:spTree>
    <p:extLst>
      <p:ext uri="{BB962C8B-B14F-4D97-AF65-F5344CB8AC3E}">
        <p14:creationId xmlns:p14="http://schemas.microsoft.com/office/powerpoint/2010/main" val="13297166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Avoid</a:t>
            </a:r>
            <a:endParaRPr lang="en-US" dirty="0"/>
          </a:p>
        </p:txBody>
      </p:sp>
      <p:sp>
        <p:nvSpPr>
          <p:cNvPr id="3" name="Content Placeholder 2"/>
          <p:cNvSpPr>
            <a:spLocks noGrp="1"/>
          </p:cNvSpPr>
          <p:nvPr>
            <p:ph idx="1"/>
          </p:nvPr>
        </p:nvSpPr>
        <p:spPr/>
        <p:txBody>
          <a:bodyPr/>
          <a:lstStyle/>
          <a:p>
            <a:r>
              <a:rPr lang="en-US" dirty="0" smtClean="0"/>
              <a:t>Monday deadlines</a:t>
            </a:r>
          </a:p>
          <a:p>
            <a:r>
              <a:rPr lang="en-US" dirty="0" smtClean="0"/>
              <a:t>Early morning submittal deadline.</a:t>
            </a:r>
          </a:p>
          <a:p>
            <a:r>
              <a:rPr lang="en-US" dirty="0" smtClean="0"/>
              <a:t>Use of only a PO Box for submittal mailings.</a:t>
            </a:r>
          </a:p>
          <a:p>
            <a:r>
              <a:rPr lang="en-US" dirty="0" smtClean="0"/>
              <a:t>The person assigned as contact goes on vacation between release date and due date of the RFP.</a:t>
            </a:r>
          </a:p>
          <a:p>
            <a:r>
              <a:rPr lang="en-US" dirty="0" smtClean="0"/>
              <a:t>The stated contact person no longer works for the City/CRA.</a:t>
            </a:r>
          </a:p>
          <a:p>
            <a:endParaRPr lang="en-US" dirty="0" smtClean="0"/>
          </a:p>
          <a:p>
            <a:endParaRPr lang="en-US" dirty="0"/>
          </a:p>
        </p:txBody>
      </p:sp>
    </p:spTree>
    <p:extLst>
      <p:ext uri="{BB962C8B-B14F-4D97-AF65-F5344CB8AC3E}">
        <p14:creationId xmlns:p14="http://schemas.microsoft.com/office/powerpoint/2010/main" val="86111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it Right…</a:t>
            </a:r>
            <a:endParaRPr lang="en-US" dirty="0"/>
          </a:p>
        </p:txBody>
      </p:sp>
      <p:sp>
        <p:nvSpPr>
          <p:cNvPr id="3" name="Content Placeholder 2"/>
          <p:cNvSpPr>
            <a:spLocks noGrp="1"/>
          </p:cNvSpPr>
          <p:nvPr>
            <p:ph idx="1"/>
          </p:nvPr>
        </p:nvSpPr>
        <p:spPr>
          <a:xfrm>
            <a:off x="457200" y="1775191"/>
            <a:ext cx="8229600" cy="4854209"/>
          </a:xfrm>
        </p:spPr>
        <p:txBody>
          <a:bodyPr>
            <a:normAutofit fontScale="92500" lnSpcReduction="10000"/>
          </a:bodyPr>
          <a:lstStyle/>
          <a:p>
            <a:pPr>
              <a:buNone/>
            </a:pPr>
            <a:r>
              <a:rPr lang="en-US" b="1" dirty="0" smtClean="0"/>
              <a:t>Just put yourself in the Consultant’s shoes</a:t>
            </a:r>
            <a:r>
              <a:rPr lang="en-US" dirty="0" smtClean="0"/>
              <a:t>….</a:t>
            </a:r>
          </a:p>
          <a:p>
            <a:pPr>
              <a:buNone/>
            </a:pPr>
            <a:endParaRPr lang="en-US" sz="1200" dirty="0" smtClean="0"/>
          </a:p>
          <a:p>
            <a:r>
              <a:rPr lang="en-US" dirty="0" smtClean="0"/>
              <a:t>Does this Request tell me what they want?</a:t>
            </a:r>
          </a:p>
          <a:p>
            <a:r>
              <a:rPr lang="en-US" dirty="0" smtClean="0"/>
              <a:t>Are the submittal requirements clearly listed?</a:t>
            </a:r>
          </a:p>
          <a:p>
            <a:r>
              <a:rPr lang="en-US" dirty="0" smtClean="0"/>
              <a:t>How long will this take to put together?</a:t>
            </a:r>
          </a:p>
          <a:p>
            <a:r>
              <a:rPr lang="en-US" dirty="0" smtClean="0"/>
              <a:t>Have they made the selection process clear and does it make sense for me?</a:t>
            </a:r>
          </a:p>
          <a:p>
            <a:r>
              <a:rPr lang="en-US" dirty="0" smtClean="0"/>
              <a:t>Does the government seem to have their stuff together and understand what they are asking for?</a:t>
            </a:r>
          </a:p>
          <a:p>
            <a:r>
              <a:rPr lang="en-US" dirty="0" smtClean="0"/>
              <a:t>What is my anticipated return on my investment of time, effort and money?</a:t>
            </a:r>
          </a:p>
          <a:p>
            <a:endParaRPr lang="en-US" dirty="0"/>
          </a:p>
        </p:txBody>
      </p:sp>
    </p:spTree>
    <p:extLst>
      <p:ext uri="{BB962C8B-B14F-4D97-AF65-F5344CB8AC3E}">
        <p14:creationId xmlns:p14="http://schemas.microsoft.com/office/powerpoint/2010/main" val="15410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55848"/>
            <a:ext cx="5334000" cy="1673352"/>
          </a:xfrm>
        </p:spPr>
        <p:txBody>
          <a:bodyPr>
            <a:normAutofit/>
          </a:bodyPr>
          <a:lstStyle/>
          <a:p>
            <a:r>
              <a:rPr lang="en-US" sz="4000" dirty="0" smtClean="0"/>
              <a:t>Development Related RFP’s and RFQ’s</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
        <p:nvSpPr>
          <p:cNvPr id="4" name="TextBox 3"/>
          <p:cNvSpPr txBox="1"/>
          <p:nvPr/>
        </p:nvSpPr>
        <p:spPr>
          <a:xfrm>
            <a:off x="762000" y="5410200"/>
            <a:ext cx="7391400" cy="646331"/>
          </a:xfrm>
          <a:prstGeom prst="rect">
            <a:avLst/>
          </a:prstGeom>
          <a:noFill/>
        </p:spPr>
        <p:txBody>
          <a:bodyPr wrap="square" rtlCol="0">
            <a:spAutoFit/>
          </a:bodyPr>
          <a:lstStyle/>
          <a:p>
            <a:r>
              <a:rPr lang="en-US" dirty="0" smtClean="0"/>
              <a:t>Tom Harmer, ICMA-CM, Senior Vice President</a:t>
            </a:r>
          </a:p>
          <a:p>
            <a:r>
              <a:rPr lang="en-US" dirty="0" smtClean="0"/>
              <a:t>The </a:t>
            </a:r>
            <a:r>
              <a:rPr lang="en-US" dirty="0" smtClean="0"/>
              <a:t>Pizzuti </a:t>
            </a:r>
            <a:r>
              <a:rPr lang="en-US" dirty="0" smtClean="0"/>
              <a:t>Companies</a:t>
            </a:r>
          </a:p>
        </p:txBody>
      </p:sp>
      <p:pic>
        <p:nvPicPr>
          <p:cNvPr id="5" name="Picture 4" descr="Carlile.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7192" y="3124200"/>
            <a:ext cx="298298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8226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Initial Thought</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838200" y="4233863"/>
            <a:ext cx="8001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200" b="1" i="1" dirty="0">
                <a:solidFill>
                  <a:schemeClr val="tx2"/>
                </a:solidFill>
              </a:rPr>
              <a:t>“If you don’t know where you are going, any road will get you there.”</a:t>
            </a:r>
          </a:p>
          <a:p>
            <a:pPr algn="r"/>
            <a:endParaRPr lang="en-US" sz="2800" dirty="0"/>
          </a:p>
          <a:p>
            <a:pPr algn="r"/>
            <a:r>
              <a:rPr lang="en-US" sz="2800" dirty="0"/>
              <a:t>Lewis Carroll</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684337"/>
            <a:ext cx="3430588" cy="25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7381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Soliciting a Developer</a:t>
            </a:r>
            <a:endParaRPr lang="en-US" dirty="0"/>
          </a:p>
        </p:txBody>
      </p:sp>
      <p:sp>
        <p:nvSpPr>
          <p:cNvPr id="3" name="Content Placeholder 2"/>
          <p:cNvSpPr>
            <a:spLocks noGrp="1"/>
          </p:cNvSpPr>
          <p:nvPr>
            <p:ph idx="1"/>
          </p:nvPr>
        </p:nvSpPr>
        <p:spPr/>
        <p:txBody>
          <a:bodyPr/>
          <a:lstStyle/>
          <a:p>
            <a:r>
              <a:rPr lang="en-US" dirty="0" smtClean="0"/>
              <a:t>Developer selection is often initiated through a Request for Qualifications (RFQ) or Request for Proposals (RFP).</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28739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Developer RFP/RFQ</a:t>
            </a:r>
            <a:endParaRPr lang="en-US" dirty="0"/>
          </a:p>
        </p:txBody>
      </p:sp>
      <p:sp>
        <p:nvSpPr>
          <p:cNvPr id="3" name="Content Placeholder 2"/>
          <p:cNvSpPr>
            <a:spLocks noGrp="1"/>
          </p:cNvSpPr>
          <p:nvPr>
            <p:ph idx="1"/>
          </p:nvPr>
        </p:nvSpPr>
        <p:spPr/>
        <p:txBody>
          <a:bodyPr>
            <a:normAutofit lnSpcReduction="10000"/>
          </a:bodyPr>
          <a:lstStyle/>
          <a:p>
            <a:r>
              <a:rPr lang="en-US" dirty="0"/>
              <a:t>Tool to achieve a public </a:t>
            </a:r>
            <a:r>
              <a:rPr lang="en-US" dirty="0" smtClean="0"/>
              <a:t>goal</a:t>
            </a:r>
            <a:endParaRPr lang="en-US" dirty="0"/>
          </a:p>
          <a:p>
            <a:endParaRPr lang="en-US" dirty="0" smtClean="0"/>
          </a:p>
          <a:p>
            <a:r>
              <a:rPr lang="en-US" dirty="0" smtClean="0"/>
              <a:t>Introduces </a:t>
            </a:r>
            <a:r>
              <a:rPr lang="en-US" dirty="0"/>
              <a:t>competition in a redevelopment </a:t>
            </a:r>
            <a:r>
              <a:rPr lang="en-US" dirty="0" smtClean="0"/>
              <a:t>project</a:t>
            </a:r>
          </a:p>
          <a:p>
            <a:endParaRPr lang="en-US" dirty="0" smtClean="0"/>
          </a:p>
          <a:p>
            <a:r>
              <a:rPr lang="en-US" dirty="0" smtClean="0"/>
              <a:t>Helps </a:t>
            </a:r>
            <a:r>
              <a:rPr lang="en-US" dirty="0"/>
              <a:t>to ensure a qualified </a:t>
            </a:r>
            <a:r>
              <a:rPr lang="en-US" dirty="0" smtClean="0"/>
              <a:t>development </a:t>
            </a:r>
            <a:r>
              <a:rPr lang="en-US" dirty="0"/>
              <a:t>partner is </a:t>
            </a:r>
            <a:r>
              <a:rPr lang="en-US" dirty="0" smtClean="0"/>
              <a:t>selected</a:t>
            </a:r>
          </a:p>
          <a:p>
            <a:endParaRPr lang="en-US" dirty="0" smtClean="0"/>
          </a:p>
          <a:p>
            <a:r>
              <a:rPr lang="en-US" dirty="0" smtClean="0"/>
              <a:t>Marketing </a:t>
            </a:r>
            <a:r>
              <a:rPr lang="en-US" dirty="0"/>
              <a:t>tool to attract private </a:t>
            </a:r>
            <a:r>
              <a:rPr lang="en-US" dirty="0" smtClean="0"/>
              <a:t>development</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143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Consultant</a:t>
            </a:r>
            <a:endParaRPr lang="en-US" dirty="0"/>
          </a:p>
        </p:txBody>
      </p:sp>
      <p:sp>
        <p:nvSpPr>
          <p:cNvPr id="3" name="Content Placeholder 2"/>
          <p:cNvSpPr>
            <a:spLocks noGrp="1"/>
          </p:cNvSpPr>
          <p:nvPr>
            <p:ph idx="1"/>
          </p:nvPr>
        </p:nvSpPr>
        <p:spPr>
          <a:xfrm>
            <a:off x="457200" y="1775191"/>
            <a:ext cx="4114800" cy="4625609"/>
          </a:xfrm>
        </p:spPr>
        <p:txBody>
          <a:bodyPr/>
          <a:lstStyle/>
          <a:p>
            <a:r>
              <a:rPr lang="en-US" dirty="0" smtClean="0"/>
              <a:t>RFP </a:t>
            </a:r>
            <a:r>
              <a:rPr lang="en-US" dirty="0" smtClean="0"/>
              <a:t>Project Response</a:t>
            </a:r>
            <a:endParaRPr lang="en-US" dirty="0"/>
          </a:p>
        </p:txBody>
      </p:sp>
      <p:pic>
        <p:nvPicPr>
          <p:cNvPr id="9" name="Picture 4" descr="engineering"/>
          <p:cNvPicPr>
            <a:picLocks noChangeAspect="1" noChangeArrowheads="1"/>
          </p:cNvPicPr>
          <p:nvPr/>
        </p:nvPicPr>
        <p:blipFill rotWithShape="1">
          <a:blip r:embed="rId2" cstate="print"/>
          <a:srcRect l="41149" t="51915" r="41352" b="8747"/>
          <a:stretch/>
        </p:blipFill>
        <p:spPr bwMode="auto">
          <a:xfrm>
            <a:off x="6030686" y="1676400"/>
            <a:ext cx="2960914" cy="4992416"/>
          </a:xfrm>
          <a:prstGeom prst="rect">
            <a:avLst/>
          </a:prstGeom>
          <a:noFill/>
        </p:spPr>
      </p:pic>
    </p:spTree>
    <p:extLst>
      <p:ext uri="{BB962C8B-B14F-4D97-AF65-F5344CB8AC3E}">
        <p14:creationId xmlns:p14="http://schemas.microsoft.com/office/powerpoint/2010/main" val="14366317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RFP / RFQ Process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Gain Political Consensus on Project Concept, Objectives and Range of Possible Incentives</a:t>
            </a:r>
          </a:p>
          <a:p>
            <a:pPr lvl="1"/>
            <a:r>
              <a:rPr lang="en-US" dirty="0" smtClean="0"/>
              <a:t>Detailed understanding of project feasibility is important.</a:t>
            </a:r>
          </a:p>
          <a:p>
            <a:pPr lvl="1"/>
            <a:r>
              <a:rPr lang="en-US" dirty="0" smtClean="0"/>
              <a:t>Understanding of incentives that may be offered is also critical.</a:t>
            </a:r>
          </a:p>
          <a:p>
            <a:pPr lvl="1"/>
            <a:r>
              <a:rPr lang="en-US" dirty="0" smtClean="0"/>
              <a:t>Casting a wide net is not always effective. Specificity is key.</a:t>
            </a:r>
          </a:p>
          <a:p>
            <a:pPr lvl="1"/>
            <a:r>
              <a:rPr lang="en-US" b="1" dirty="0" smtClean="0"/>
              <a:t>DON’T LEAVE THIS UP TO THE DEVELOPER OF CONSULTANT!</a:t>
            </a:r>
          </a:p>
          <a:p>
            <a:r>
              <a:rPr lang="en-US" dirty="0" smtClean="0"/>
              <a:t>Have Understanding of Bidding Laws, Requirements and Confidentiality</a:t>
            </a:r>
          </a:p>
          <a:p>
            <a:r>
              <a:rPr lang="en-US" dirty="0" smtClean="0"/>
              <a:t>Identify Lead Agency, Selection criteria, and Selection Process (RFQ/RFP, RFP…)</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010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Certain Flexibility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RFP should demonstrate a way for the developer to participate and realize a return on investment,</a:t>
            </a:r>
          </a:p>
          <a:p>
            <a:pPr marL="118872" indent="0">
              <a:buNone/>
            </a:pPr>
            <a:endParaRPr lang="en-US" dirty="0" smtClean="0"/>
          </a:p>
          <a:p>
            <a:pPr marL="118872" indent="0">
              <a:buNone/>
            </a:pPr>
            <a:r>
              <a:rPr lang="en-US" b="1" dirty="0" smtClean="0"/>
              <a:t>AND</a:t>
            </a:r>
          </a:p>
          <a:p>
            <a:pPr marL="118872" indent="0">
              <a:buNone/>
            </a:pPr>
            <a:endParaRPr lang="en-US" dirty="0" smtClean="0"/>
          </a:p>
          <a:p>
            <a:r>
              <a:rPr lang="en-US" dirty="0" smtClean="0"/>
              <a:t>Encourage the developer to respond with even better way to participate and realize public and private objectives.</a:t>
            </a:r>
          </a:p>
          <a:p>
            <a:endParaRPr lang="en-US" dirty="0"/>
          </a:p>
          <a:p>
            <a:pPr marL="118872" indent="0" algn="ctr">
              <a:buNone/>
            </a:pPr>
            <a:r>
              <a:rPr lang="en-US" b="1" i="1" dirty="0" smtClean="0">
                <a:solidFill>
                  <a:schemeClr val="tx2"/>
                </a:solidFill>
              </a:rPr>
              <a:t>Overly complicated requirements will limit qualified responses, especially in good economic times.</a:t>
            </a:r>
            <a:endParaRPr lang="en-US" b="1" i="1" dirty="0">
              <a:solidFill>
                <a:schemeClr val="tx2"/>
              </a:solidFill>
            </a:endParaRPr>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82132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Public Private Partnerships:  </a:t>
            </a:r>
            <a:r>
              <a:rPr lang="en-US" i="1" dirty="0" smtClean="0"/>
              <a:t>Lessons Learned</a:t>
            </a:r>
            <a:endParaRPr lang="en-US" i="1" dirty="0"/>
          </a:p>
        </p:txBody>
      </p:sp>
      <p:sp>
        <p:nvSpPr>
          <p:cNvPr id="3" name="Content Placeholder 2"/>
          <p:cNvSpPr>
            <a:spLocks noGrp="1"/>
          </p:cNvSpPr>
          <p:nvPr>
            <p:ph idx="1"/>
          </p:nvPr>
        </p:nvSpPr>
        <p:spPr/>
        <p:txBody>
          <a:bodyPr>
            <a:normAutofit fontScale="92500"/>
          </a:bodyPr>
          <a:lstStyle/>
          <a:p>
            <a:r>
              <a:rPr lang="en-US" dirty="0" smtClean="0"/>
              <a:t>Need a Political Champion</a:t>
            </a:r>
          </a:p>
          <a:p>
            <a:r>
              <a:rPr lang="en-US" b="1" dirty="0" smtClean="0"/>
              <a:t>Communicate, Communicate, Communicate…</a:t>
            </a:r>
          </a:p>
          <a:p>
            <a:r>
              <a:rPr lang="en-US" dirty="0" smtClean="0"/>
              <a:t>Involve Stakeholders</a:t>
            </a:r>
          </a:p>
          <a:p>
            <a:r>
              <a:rPr lang="en-US" dirty="0" smtClean="0"/>
              <a:t>RFQ/RFP Process is Slow…May Miss Market</a:t>
            </a:r>
          </a:p>
          <a:p>
            <a:r>
              <a:rPr lang="en-US" b="1" dirty="0" smtClean="0"/>
              <a:t>Private Developer is Partner…Not Adversary</a:t>
            </a:r>
          </a:p>
          <a:p>
            <a:r>
              <a:rPr lang="en-US" dirty="0" smtClean="0"/>
              <a:t>Banks Will Want Changes in Development Agreement</a:t>
            </a:r>
          </a:p>
          <a:p>
            <a:r>
              <a:rPr lang="en-US" b="1" dirty="0" smtClean="0"/>
              <a:t>Its Not Done Until You Move Dirt, Then Its Still Not Done</a:t>
            </a:r>
            <a:endParaRPr lang="en-US" b="1"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8857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Do’s and Don’ts</a:t>
            </a:r>
            <a:endParaRPr lang="en-US" dirty="0"/>
          </a:p>
        </p:txBody>
      </p:sp>
      <p:sp>
        <p:nvSpPr>
          <p:cNvPr id="3" name="Content Placeholder 2"/>
          <p:cNvSpPr>
            <a:spLocks noGrp="1"/>
          </p:cNvSpPr>
          <p:nvPr>
            <p:ph idx="1"/>
          </p:nvPr>
        </p:nvSpPr>
        <p:spPr>
          <a:xfrm>
            <a:off x="457200" y="1775191"/>
            <a:ext cx="5753100" cy="4625609"/>
          </a:xfrm>
        </p:spPr>
        <p:txBody>
          <a:bodyPr>
            <a:normAutofit fontScale="92500" lnSpcReduction="20000"/>
          </a:bodyPr>
          <a:lstStyle/>
          <a:p>
            <a:r>
              <a:rPr lang="en-US" dirty="0" smtClean="0"/>
              <a:t>Don’t be Swayed by Beautiful pictures</a:t>
            </a:r>
          </a:p>
          <a:p>
            <a:r>
              <a:rPr lang="en-US" dirty="0" smtClean="0"/>
              <a:t>Don’t go on a Fishing Expedition</a:t>
            </a:r>
          </a:p>
          <a:p>
            <a:r>
              <a:rPr lang="en-US" dirty="0" smtClean="0"/>
              <a:t>Do Understand the Market</a:t>
            </a:r>
          </a:p>
          <a:p>
            <a:r>
              <a:rPr lang="en-US" b="1" i="1" dirty="0" smtClean="0"/>
              <a:t>Do make Your RFP Requirements Reasonable</a:t>
            </a:r>
          </a:p>
          <a:p>
            <a:r>
              <a:rPr lang="en-US" dirty="0" smtClean="0"/>
              <a:t>Do Proceed only With Political Support</a:t>
            </a:r>
          </a:p>
          <a:p>
            <a:r>
              <a:rPr lang="en-US" dirty="0" smtClean="0"/>
              <a:t>Do Visit the Developer’s Projects</a:t>
            </a:r>
          </a:p>
          <a:p>
            <a:r>
              <a:rPr lang="en-US" dirty="0" smtClean="0"/>
              <a:t>Do Call References to Understand Past Performance</a:t>
            </a:r>
          </a:p>
          <a:p>
            <a:r>
              <a:rPr lang="en-US" b="1" i="1" dirty="0" smtClean="0"/>
              <a:t>Do Proof Read Your Request</a:t>
            </a:r>
            <a:endParaRPr lang="en-US" b="1" i="1"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http://www.kevinbarbee.com/assets/gallery/theme/USJ_MasterSitePl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8799"/>
            <a:ext cx="29591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13669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RFP &amp; RFQ Examples</a:t>
            </a:r>
            <a:endParaRPr lang="en-US" dirty="0"/>
          </a:p>
        </p:txBody>
      </p:sp>
      <p:sp>
        <p:nvSpPr>
          <p:cNvPr id="3" name="Content Placeholder 2"/>
          <p:cNvSpPr>
            <a:spLocks noGrp="1"/>
          </p:cNvSpPr>
          <p:nvPr>
            <p:ph idx="1"/>
          </p:nvPr>
        </p:nvSpPr>
        <p:spPr>
          <a:xfrm>
            <a:off x="457200" y="1775191"/>
            <a:ext cx="8229600" cy="3406409"/>
          </a:xfrm>
        </p:spPr>
        <p:txBody>
          <a:bodyPr>
            <a:normAutofit fontScale="92500" lnSpcReduction="20000"/>
          </a:bodyPr>
          <a:lstStyle/>
          <a:p>
            <a:r>
              <a:rPr lang="en-US" dirty="0" smtClean="0"/>
              <a:t>Language From RFP/RFQ Documents:</a:t>
            </a:r>
          </a:p>
          <a:p>
            <a:pPr marL="118872" indent="0">
              <a:buNone/>
            </a:pPr>
            <a:endParaRPr lang="en-US" dirty="0"/>
          </a:p>
          <a:p>
            <a:pPr marL="118872" indent="0">
              <a:buNone/>
            </a:pPr>
            <a:r>
              <a:rPr lang="en-US" i="1" dirty="0" smtClean="0"/>
              <a:t>“The </a:t>
            </a:r>
            <a:r>
              <a:rPr lang="en-US" i="1" dirty="0"/>
              <a:t>City may, in its sole discretion and </a:t>
            </a:r>
            <a:r>
              <a:rPr lang="en-US" b="1" i="1" u="sng" dirty="0">
                <a:solidFill>
                  <a:srgbClr val="FF0000"/>
                </a:solidFill>
              </a:rPr>
              <a:t>without any obligation to act reasonably</a:t>
            </a:r>
            <a:r>
              <a:rPr lang="en-US" i="1" dirty="0">
                <a:solidFill>
                  <a:srgbClr val="FF0000"/>
                </a:solidFill>
              </a:rPr>
              <a:t>, </a:t>
            </a:r>
            <a:r>
              <a:rPr lang="en-US" i="1" dirty="0"/>
              <a:t>reject any and all proposals, negotiate with any entity submitting a proposal, waive any formalities connected therewith, extend deadlines, request additional information …”</a:t>
            </a:r>
            <a:endParaRPr lang="en-US" sz="4000" i="1" dirty="0"/>
          </a:p>
          <a:p>
            <a:endParaRPr lang="en-US" sz="4000" dirty="0">
              <a:latin typeface="Calibri" pitchFamily="34" charset="0"/>
            </a:endParaRP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Users\jrussell\AppData\Local\Microsoft\Windows\Temporary Internet Files\Content.IE5\8PF87YFM\MCj0425750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4695825"/>
            <a:ext cx="1963738"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2658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RFP &amp; RFQ Examples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From </a:t>
            </a:r>
            <a:r>
              <a:rPr lang="en-US" dirty="0"/>
              <a:t>a document issued as an RFP: </a:t>
            </a:r>
          </a:p>
          <a:p>
            <a:pPr marL="118872" indent="0">
              <a:buNone/>
            </a:pPr>
            <a:endParaRPr lang="en-US" b="1" i="1" dirty="0" smtClean="0"/>
          </a:p>
          <a:p>
            <a:pPr marL="118872" indent="0">
              <a:buNone/>
            </a:pPr>
            <a:r>
              <a:rPr lang="en-US" b="1" i="1" dirty="0" smtClean="0"/>
              <a:t>“(</a:t>
            </a:r>
            <a:r>
              <a:rPr lang="en-US" b="1" i="1" dirty="0"/>
              <a:t>The organization) discourages lengthy submittals”</a:t>
            </a:r>
            <a:r>
              <a:rPr lang="en-US" dirty="0"/>
              <a:t/>
            </a:r>
            <a:br>
              <a:rPr lang="en-US" dirty="0"/>
            </a:br>
            <a:r>
              <a:rPr lang="en-US" sz="2000" dirty="0"/>
              <a:t/>
            </a:r>
            <a:br>
              <a:rPr lang="en-US" sz="2000" dirty="0"/>
            </a:br>
            <a:r>
              <a:rPr lang="en-US" dirty="0"/>
              <a:t>Required components</a:t>
            </a:r>
            <a:r>
              <a:rPr lang="en-US" dirty="0" smtClean="0"/>
              <a:t>:</a:t>
            </a:r>
          </a:p>
          <a:p>
            <a:pPr marL="118872" indent="0">
              <a:buNone/>
            </a:pPr>
            <a:r>
              <a:rPr lang="en-US" dirty="0" smtClean="0"/>
              <a:t>- </a:t>
            </a:r>
            <a:r>
              <a:rPr lang="en-US" dirty="0"/>
              <a:t>Transmittal letter</a:t>
            </a:r>
            <a:br>
              <a:rPr lang="en-US" dirty="0"/>
            </a:br>
            <a:r>
              <a:rPr lang="en-US" dirty="0"/>
              <a:t>- Developer information</a:t>
            </a:r>
            <a:br>
              <a:rPr lang="en-US" dirty="0"/>
            </a:br>
            <a:r>
              <a:rPr lang="en-US" dirty="0"/>
              <a:t>- Development team</a:t>
            </a:r>
            <a:br>
              <a:rPr lang="en-US" dirty="0"/>
            </a:br>
            <a:r>
              <a:rPr lang="en-US" dirty="0"/>
              <a:t>- Proposed associate members</a:t>
            </a:r>
            <a:br>
              <a:rPr lang="en-US" dirty="0"/>
            </a:br>
            <a:r>
              <a:rPr lang="en-US" dirty="0"/>
              <a:t>- Developer experience</a:t>
            </a:r>
            <a:br>
              <a:rPr lang="en-US" dirty="0"/>
            </a:br>
            <a:r>
              <a:rPr lang="en-US" dirty="0"/>
              <a:t>- Developer history, financial position &amp; abilities</a:t>
            </a:r>
            <a:br>
              <a:rPr lang="en-US" dirty="0"/>
            </a:br>
            <a:r>
              <a:rPr lang="en-US" dirty="0"/>
              <a:t>- Other (participation with minority-owned businesses; approach to worksite safety …)</a:t>
            </a:r>
            <a:endParaRPr lang="en-US" sz="4000" dirty="0">
              <a:solidFill>
                <a:srgbClr val="FF0000"/>
              </a:solidFill>
            </a:endParaRPr>
          </a:p>
          <a:p>
            <a:pPr marL="118872" indent="0">
              <a:buNone/>
            </a:pP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C:\Users\jrussell\AppData\Local\Microsoft\Windows\Temporary Internet Files\Content.IE5\8PF87YFM\MCj0434413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25" y="2895600"/>
            <a:ext cx="30511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08748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RFP &amp; RFQ Examples</a:t>
            </a:r>
            <a:endParaRPr lang="en-US" dirty="0"/>
          </a:p>
        </p:txBody>
      </p:sp>
      <p:sp>
        <p:nvSpPr>
          <p:cNvPr id="3" name="Content Placeholder 2"/>
          <p:cNvSpPr>
            <a:spLocks noGrp="1"/>
          </p:cNvSpPr>
          <p:nvPr>
            <p:ph idx="1"/>
          </p:nvPr>
        </p:nvSpPr>
        <p:spPr>
          <a:xfrm>
            <a:off x="457200" y="1775191"/>
            <a:ext cx="8229600" cy="3558809"/>
          </a:xfrm>
        </p:spPr>
        <p:txBody>
          <a:bodyPr>
            <a:normAutofit fontScale="92500" lnSpcReduction="20000"/>
          </a:bodyPr>
          <a:lstStyle/>
          <a:p>
            <a:pPr marL="118872" indent="0">
              <a:buNone/>
            </a:pPr>
            <a:r>
              <a:rPr lang="en-US" b="1" dirty="0" smtClean="0"/>
              <a:t>Required </a:t>
            </a:r>
            <a:r>
              <a:rPr lang="en-US" b="1" dirty="0"/>
              <a:t>components (continued):</a:t>
            </a:r>
          </a:p>
          <a:p>
            <a:pPr marL="118872" indent="0">
              <a:buNone/>
            </a:pPr>
            <a:r>
              <a:rPr lang="en-US" dirty="0"/>
              <a:t/>
            </a:r>
            <a:br>
              <a:rPr lang="en-US" dirty="0"/>
            </a:br>
            <a:r>
              <a:rPr lang="en-US" dirty="0"/>
              <a:t>- Technical approach</a:t>
            </a:r>
            <a:br>
              <a:rPr lang="en-US" dirty="0"/>
            </a:br>
            <a:r>
              <a:rPr lang="en-US" dirty="0" smtClean="0"/>
              <a:t>	- </a:t>
            </a:r>
            <a:r>
              <a:rPr lang="en-US" dirty="0"/>
              <a:t>Project understanding</a:t>
            </a:r>
          </a:p>
          <a:p>
            <a:pPr marL="118872" indent="0">
              <a:buNone/>
            </a:pPr>
            <a:r>
              <a:rPr lang="en-US" dirty="0" smtClean="0"/>
              <a:t>	- </a:t>
            </a:r>
            <a:r>
              <a:rPr lang="en-US" dirty="0"/>
              <a:t>Project approach</a:t>
            </a:r>
          </a:p>
          <a:p>
            <a:pPr marL="118872" indent="0">
              <a:buNone/>
            </a:pPr>
            <a:r>
              <a:rPr lang="en-US" dirty="0" smtClean="0"/>
              <a:t>	- </a:t>
            </a:r>
            <a:r>
              <a:rPr lang="en-US" dirty="0"/>
              <a:t>Project management approach</a:t>
            </a:r>
          </a:p>
          <a:p>
            <a:pPr marL="118872" indent="0">
              <a:buNone/>
            </a:pPr>
            <a:r>
              <a:rPr lang="en-US" dirty="0" smtClean="0"/>
              <a:t>	- </a:t>
            </a:r>
            <a:r>
              <a:rPr lang="en-US" dirty="0"/>
              <a:t>Project staffing approach</a:t>
            </a:r>
            <a:br>
              <a:rPr lang="en-US" dirty="0"/>
            </a:br>
            <a:r>
              <a:rPr lang="en-US" dirty="0"/>
              <a:t>- Other (participation with minority-owned businesses; approach to worksite safety …) </a:t>
            </a:r>
            <a:r>
              <a:rPr lang="en-US" sz="2000" b="1" dirty="0">
                <a:solidFill>
                  <a:srgbClr val="FF0000"/>
                </a:solidFill>
              </a:rPr>
              <a:t>AGAIN?</a:t>
            </a:r>
            <a:endParaRPr lang="en-US" sz="4000" b="1" dirty="0">
              <a:solidFill>
                <a:srgbClr val="FF0000"/>
              </a:solidFill>
            </a:endParaRPr>
          </a:p>
          <a:p>
            <a:pPr marL="118872" indent="0">
              <a:buNone/>
            </a:pP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C:\Users\jrussell\AppData\Local\Microsoft\Windows\Temporary Internet Files\Content.IE5\8PF87YFM\MCj0434377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052637"/>
            <a:ext cx="24384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64590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RFP &amp; RFQ Examples</a:t>
            </a:r>
            <a:endParaRPr lang="en-US" dirty="0"/>
          </a:p>
        </p:txBody>
      </p:sp>
      <p:sp>
        <p:nvSpPr>
          <p:cNvPr id="3" name="Content Placeholder 2"/>
          <p:cNvSpPr>
            <a:spLocks noGrp="1"/>
          </p:cNvSpPr>
          <p:nvPr>
            <p:ph idx="1"/>
          </p:nvPr>
        </p:nvSpPr>
        <p:spPr>
          <a:xfrm>
            <a:off x="533400" y="1649779"/>
            <a:ext cx="7010400" cy="4625609"/>
          </a:xfrm>
        </p:spPr>
        <p:txBody>
          <a:bodyPr>
            <a:normAutofit fontScale="85000" lnSpcReduction="10000"/>
          </a:bodyPr>
          <a:lstStyle/>
          <a:p>
            <a:pPr marL="118872" indent="0">
              <a:buNone/>
            </a:pPr>
            <a:r>
              <a:rPr lang="en-US" b="1" i="1" dirty="0"/>
              <a:t>From the same document </a:t>
            </a:r>
            <a:r>
              <a:rPr lang="en-US" b="1" i="1" dirty="0" smtClean="0"/>
              <a:t>…</a:t>
            </a:r>
          </a:p>
          <a:p>
            <a:pPr marL="118872" indent="0">
              <a:buNone/>
            </a:pPr>
            <a:endParaRPr lang="en-US" dirty="0" smtClean="0"/>
          </a:p>
          <a:p>
            <a:r>
              <a:rPr lang="en-US" u="sng" dirty="0" smtClean="0"/>
              <a:t>Response </a:t>
            </a:r>
            <a:r>
              <a:rPr lang="en-US" u="sng" dirty="0"/>
              <a:t>due date</a:t>
            </a:r>
            <a:r>
              <a:rPr lang="en-US" dirty="0"/>
              <a:t>: </a:t>
            </a:r>
            <a:br>
              <a:rPr lang="en-US" dirty="0"/>
            </a:br>
            <a:r>
              <a:rPr lang="en-US" dirty="0" smtClean="0"/>
              <a:t>	</a:t>
            </a:r>
            <a:r>
              <a:rPr lang="en-US" b="1" dirty="0" smtClean="0"/>
              <a:t>October 8</a:t>
            </a:r>
          </a:p>
          <a:p>
            <a:pPr marL="118872" indent="0">
              <a:buNone/>
            </a:pPr>
            <a:endParaRPr lang="en-US" dirty="0" smtClean="0"/>
          </a:p>
          <a:p>
            <a:r>
              <a:rPr lang="en-US" u="sng" dirty="0" smtClean="0"/>
              <a:t>Development </a:t>
            </a:r>
            <a:r>
              <a:rPr lang="en-US" u="sng" dirty="0"/>
              <a:t>team to recommend award</a:t>
            </a:r>
            <a:r>
              <a:rPr lang="en-US" dirty="0"/>
              <a:t>: </a:t>
            </a:r>
            <a:endParaRPr lang="en-US" dirty="0" smtClean="0"/>
          </a:p>
          <a:p>
            <a:pPr marL="118872" indent="0">
              <a:buNone/>
            </a:pPr>
            <a:r>
              <a:rPr lang="en-US" b="1" dirty="0" smtClean="0"/>
              <a:t>	Late October</a:t>
            </a:r>
          </a:p>
          <a:p>
            <a:pPr marL="118872" indent="0">
              <a:buNone/>
            </a:pPr>
            <a:endParaRPr lang="en-US" dirty="0" smtClean="0"/>
          </a:p>
          <a:p>
            <a:r>
              <a:rPr lang="en-US" u="sng" dirty="0" smtClean="0"/>
              <a:t>Agreement </a:t>
            </a:r>
            <a:r>
              <a:rPr lang="en-US" u="sng" dirty="0"/>
              <a:t>finalization</a:t>
            </a:r>
            <a:r>
              <a:rPr lang="en-US" dirty="0"/>
              <a:t>: </a:t>
            </a:r>
          </a:p>
          <a:p>
            <a:pPr marL="457200" lvl="1" indent="0">
              <a:buNone/>
            </a:pPr>
            <a:r>
              <a:rPr lang="en-US" dirty="0" smtClean="0"/>
              <a:t>“</a:t>
            </a:r>
            <a:r>
              <a:rPr lang="en-US" dirty="0"/>
              <a:t>Officers will meet with the successful development team </a:t>
            </a:r>
            <a:r>
              <a:rPr lang="en-US" b="1" dirty="0"/>
              <a:t>between September 28 and October 5</a:t>
            </a:r>
            <a:r>
              <a:rPr lang="en-US" b="1" dirty="0" smtClean="0"/>
              <a:t>.”</a:t>
            </a:r>
            <a:endParaRPr lang="en-US" b="1" dirty="0">
              <a:solidFill>
                <a:srgbClr val="FF0000"/>
              </a:solidFill>
            </a:endParaRPr>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C:\Users\jrussell\AppData\Local\Microsoft\Windows\Temporary Internet Files\Content.IE5\E7ZLU3UJ\MCj0434403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600200"/>
            <a:ext cx="19050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11277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RFP &amp; RFQ Examples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From an RFP Seeking a Developer:</a:t>
            </a:r>
          </a:p>
          <a:p>
            <a:endParaRPr lang="en-US" dirty="0"/>
          </a:p>
          <a:p>
            <a:pPr marL="118872" indent="0">
              <a:buNone/>
            </a:pPr>
            <a:r>
              <a:rPr lang="en-US" b="1" i="1" dirty="0"/>
              <a:t>Confidentiality</a:t>
            </a:r>
            <a:r>
              <a:rPr lang="en-US" dirty="0"/>
              <a:t/>
            </a:r>
            <a:br>
              <a:rPr lang="en-US" dirty="0"/>
            </a:br>
            <a:r>
              <a:rPr lang="en-US" dirty="0"/>
              <a:t/>
            </a:r>
            <a:br>
              <a:rPr lang="en-US" dirty="0"/>
            </a:br>
            <a:r>
              <a:rPr lang="en-US" dirty="0"/>
              <a:t>Due to the competitive nature of the RFP evaluation, negotiation and selection process, and the fact that subsequent submissions will likely be required of two or more Proposers, in order to obtain best and final offers, and finally the fact that proposals will involve the negotiation of a real estate transaction…</a:t>
            </a: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C:\Users\jrussell\AppData\Local\Microsoft\Windows\Temporary Internet Files\Content.IE5\8PF87YFM\MCj0434413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3825" y="1708150"/>
            <a:ext cx="2441575"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2875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Going…</a:t>
            </a:r>
            <a:endParaRPr lang="en-US" dirty="0"/>
          </a:p>
        </p:txBody>
      </p:sp>
      <p:sp>
        <p:nvSpPr>
          <p:cNvPr id="3" name="Content Placeholder 2"/>
          <p:cNvSpPr>
            <a:spLocks noGrp="1"/>
          </p:cNvSpPr>
          <p:nvPr>
            <p:ph idx="1"/>
          </p:nvPr>
        </p:nvSpPr>
        <p:spPr>
          <a:xfrm>
            <a:off x="457200" y="1775191"/>
            <a:ext cx="6705600" cy="4625609"/>
          </a:xfrm>
        </p:spPr>
        <p:txBody>
          <a:bodyPr>
            <a:normAutofit fontScale="92500" lnSpcReduction="20000"/>
          </a:bodyPr>
          <a:lstStyle/>
          <a:p>
            <a:pPr marL="118872" indent="0">
              <a:buNone/>
            </a:pPr>
            <a:r>
              <a:rPr lang="en-US" dirty="0"/>
              <a:t>… and contain information relating thereto, involving trade secrets, commercial and financial information, the disclosure of which could cause substantial competitive harm to the Proposers and the interest of the College until the College completes it negotiations and contract execution with the successful Proposer, any public release of the Project information from specific proposals, is prohibited.</a:t>
            </a: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C:\Users\jrussell\AppData\Local\Microsoft\Windows\Temporary Internet Files\Content.IE5\8PF87YFM\MCj0434377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1828800"/>
            <a:ext cx="19050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smtClean="0"/>
              <a:t>Needed</a:t>
            </a:r>
            <a:endParaRPr lang="en-US" dirty="0"/>
          </a:p>
        </p:txBody>
      </p:sp>
      <p:pic>
        <p:nvPicPr>
          <p:cNvPr id="8" name="Picture 7" descr="engineering"/>
          <p:cNvPicPr>
            <a:picLocks noChangeAspect="1" noChangeArrowheads="1"/>
          </p:cNvPicPr>
          <p:nvPr/>
        </p:nvPicPr>
        <p:blipFill rotWithShape="1">
          <a:blip r:embed="rId2" cstate="print"/>
          <a:srcRect l="80745" t="51760" r="1553" b="8696"/>
          <a:stretch/>
        </p:blipFill>
        <p:spPr bwMode="auto">
          <a:xfrm>
            <a:off x="5952864" y="1687286"/>
            <a:ext cx="2962536" cy="4963546"/>
          </a:xfrm>
          <a:prstGeom prst="rect">
            <a:avLst/>
          </a:prstGeom>
          <a:noFill/>
        </p:spPr>
      </p:pic>
      <p:sp>
        <p:nvSpPr>
          <p:cNvPr id="3" name="Content Placeholder 2"/>
          <p:cNvSpPr>
            <a:spLocks noGrp="1"/>
          </p:cNvSpPr>
          <p:nvPr>
            <p:ph idx="1"/>
          </p:nvPr>
        </p:nvSpPr>
        <p:spPr>
          <a:xfrm>
            <a:off x="457200" y="1775191"/>
            <a:ext cx="4114800" cy="4625609"/>
          </a:xfrm>
        </p:spPr>
        <p:txBody>
          <a:bodyPr/>
          <a:lstStyle/>
          <a:p>
            <a:r>
              <a:rPr lang="en-US" dirty="0" smtClean="0"/>
              <a:t>What </a:t>
            </a:r>
            <a:r>
              <a:rPr lang="en-US" dirty="0" smtClean="0"/>
              <a:t>Really Was Needed</a:t>
            </a:r>
            <a:endParaRPr lang="en-US" dirty="0"/>
          </a:p>
        </p:txBody>
      </p:sp>
    </p:spTree>
    <p:extLst>
      <p:ext uri="{BB962C8B-B14F-4D97-AF65-F5344CB8AC3E}">
        <p14:creationId xmlns:p14="http://schemas.microsoft.com/office/powerpoint/2010/main" val="28624567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Didn’t Hear It From Me…</a:t>
            </a:r>
            <a:endParaRPr lang="en-US" dirty="0"/>
          </a:p>
        </p:txBody>
      </p:sp>
      <p:sp>
        <p:nvSpPr>
          <p:cNvPr id="3" name="Content Placeholder 2"/>
          <p:cNvSpPr>
            <a:spLocks noGrp="1"/>
          </p:cNvSpPr>
          <p:nvPr>
            <p:ph idx="1"/>
          </p:nvPr>
        </p:nvSpPr>
        <p:spPr>
          <a:xfrm>
            <a:off x="457200" y="1775191"/>
            <a:ext cx="7086600" cy="4625609"/>
          </a:xfrm>
        </p:spPr>
        <p:txBody>
          <a:bodyPr>
            <a:normAutofit fontScale="77500" lnSpcReduction="20000"/>
          </a:bodyPr>
          <a:lstStyle/>
          <a:p>
            <a:r>
              <a:rPr lang="en-US" dirty="0" smtClean="0"/>
              <a:t>From a Redevelopment RFP:</a:t>
            </a:r>
          </a:p>
          <a:p>
            <a:pPr marL="118872" indent="0">
              <a:buNone/>
            </a:pPr>
            <a:endParaRPr lang="en-US" dirty="0" smtClean="0">
              <a:latin typeface="Arial" pitchFamily="34" charset="0"/>
              <a:cs typeface="Arial" pitchFamily="34" charset="0"/>
            </a:endParaRPr>
          </a:p>
          <a:p>
            <a:pPr marL="118872" indent="0">
              <a:buNone/>
            </a:pPr>
            <a:r>
              <a:rPr lang="en-US" dirty="0" smtClean="0">
                <a:latin typeface="Arial" pitchFamily="34" charset="0"/>
                <a:cs typeface="Arial" pitchFamily="34" charset="0"/>
              </a:rPr>
              <a:t>Neither </a:t>
            </a:r>
            <a:r>
              <a:rPr lang="en-US" dirty="0">
                <a:latin typeface="Arial" pitchFamily="34" charset="0"/>
                <a:cs typeface="Arial" pitchFamily="34" charset="0"/>
              </a:rPr>
              <a:t>the City, nor (owner’s agent), nor any their officers, agents or employees, shall be responsible for the accuracy or completeness of any information provided to any Developer as part of the RFP or clarifications to the RFP. All Developers are encouraged to independently verify the accuracy of any information provided by the City or (the owner’s agent) or obtained from any other source. The use of any of this information in the preparation of a response to this request is at the sole risk of the Developer.</a:t>
            </a: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See full size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0888" y="1630362"/>
            <a:ext cx="1893887"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411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is Too Much?</a:t>
            </a:r>
            <a:endParaRPr lang="en-US" dirty="0"/>
          </a:p>
        </p:txBody>
      </p:sp>
      <p:sp>
        <p:nvSpPr>
          <p:cNvPr id="3" name="Content Placeholder 2"/>
          <p:cNvSpPr>
            <a:spLocks noGrp="1"/>
          </p:cNvSpPr>
          <p:nvPr>
            <p:ph idx="1"/>
          </p:nvPr>
        </p:nvSpPr>
        <p:spPr>
          <a:xfrm>
            <a:off x="457200" y="1775191"/>
            <a:ext cx="6702425" cy="3787409"/>
          </a:xfrm>
        </p:spPr>
        <p:txBody>
          <a:bodyPr>
            <a:normAutofit fontScale="92500" lnSpcReduction="20000"/>
          </a:bodyPr>
          <a:lstStyle/>
          <a:p>
            <a:pPr marL="118872" indent="0">
              <a:buNone/>
            </a:pPr>
            <a:r>
              <a:rPr lang="en-US" dirty="0"/>
              <a:t>(The city) seeks useful and quality information about the proposer – as well as capacity to provide the required services for a successful project. Vague and redundant discussions are not desirable, nor is a bulky display of irrelevant information. A carefully prepared, graphically attractive submittal will be most appreciated.</a:t>
            </a: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25" y="3439037"/>
            <a:ext cx="2060575" cy="265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31786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is Too Much?</a:t>
            </a:r>
            <a:endParaRPr lang="en-US" dirty="0"/>
          </a:p>
        </p:txBody>
      </p:sp>
      <p:sp>
        <p:nvSpPr>
          <p:cNvPr id="3" name="Content Placeholder 2"/>
          <p:cNvSpPr>
            <a:spLocks noGrp="1"/>
          </p:cNvSpPr>
          <p:nvPr>
            <p:ph idx="1"/>
          </p:nvPr>
        </p:nvSpPr>
        <p:spPr>
          <a:xfrm>
            <a:off x="457200" y="1775191"/>
            <a:ext cx="5943600" cy="4320809"/>
          </a:xfrm>
        </p:spPr>
        <p:txBody>
          <a:bodyPr>
            <a:normAutofit fontScale="77500" lnSpcReduction="20000"/>
          </a:bodyPr>
          <a:lstStyle/>
          <a:p>
            <a:r>
              <a:rPr lang="en-US" dirty="0" smtClean="0"/>
              <a:t>Continued:</a:t>
            </a:r>
          </a:p>
          <a:p>
            <a:pPr marL="118872" indent="0">
              <a:buNone/>
            </a:pPr>
            <a:endParaRPr lang="en-US" dirty="0" smtClean="0"/>
          </a:p>
          <a:p>
            <a:pPr marL="118872" indent="0">
              <a:buNone/>
            </a:pPr>
            <a:r>
              <a:rPr lang="en-US" dirty="0" smtClean="0"/>
              <a:t>… </a:t>
            </a:r>
            <a:r>
              <a:rPr lang="en-US" dirty="0"/>
              <a:t>you are encouraged to be brief and succinct. Thick volumes of background and general marketing material will not be appreciated and will not curry favor with the reviewers.</a:t>
            </a:r>
          </a:p>
          <a:p>
            <a:endParaRPr lang="en-US" dirty="0"/>
          </a:p>
          <a:p>
            <a:r>
              <a:rPr lang="en-US" dirty="0" smtClean="0"/>
              <a:t>And:</a:t>
            </a:r>
            <a:endParaRPr lang="en-US" dirty="0"/>
          </a:p>
          <a:p>
            <a:endParaRPr lang="en-US" dirty="0"/>
          </a:p>
          <a:p>
            <a:pPr marL="118872" indent="0">
              <a:buNone/>
            </a:pPr>
            <a:r>
              <a:rPr lang="en-US" b="1" dirty="0"/>
              <a:t>PLEASE NOTE THAT QUALIFICATIONS WILL BE EVALUATED ON CONTENT, </a:t>
            </a:r>
            <a:r>
              <a:rPr lang="en-US" b="1" i="1" dirty="0"/>
              <a:t>NOT BULK</a:t>
            </a:r>
            <a:r>
              <a:rPr lang="en-US" b="1" i="1" dirty="0" smtClean="0"/>
              <a:t>!</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tbn2.google.com/images?q=tbn:4UMqmImd8Zay0M:http://img1.tradeget.com/ninazhang%255CWSHX7YR01yinba_pallet_m.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200400"/>
            <a:ext cx="2971800" cy="221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0241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Really Say That?</a:t>
            </a:r>
            <a:endParaRPr lang="en-US" dirty="0"/>
          </a:p>
        </p:txBody>
      </p:sp>
      <p:sp>
        <p:nvSpPr>
          <p:cNvPr id="3" name="Content Placeholder 2"/>
          <p:cNvSpPr>
            <a:spLocks noGrp="1"/>
          </p:cNvSpPr>
          <p:nvPr>
            <p:ph idx="1"/>
          </p:nvPr>
        </p:nvSpPr>
        <p:spPr>
          <a:xfrm>
            <a:off x="457200" y="1775191"/>
            <a:ext cx="6324600" cy="3787409"/>
          </a:xfrm>
        </p:spPr>
        <p:txBody>
          <a:bodyPr>
            <a:normAutofit lnSpcReduction="10000"/>
          </a:bodyPr>
          <a:lstStyle/>
          <a:p>
            <a:pPr marL="118872" indent="0">
              <a:buNone/>
            </a:pPr>
            <a:r>
              <a:rPr lang="en-US" dirty="0"/>
              <a:t>Unnecessarily elaborate responses beyond that sufficient to present a complete and effective response to this solicitation are not desired and may be construed as an indication of the respondent’s lack of ability to communicate in a cost-effective and succinct manner.</a:t>
            </a:r>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t0.gstatic.com/images?q=tbn:J7BEstI0jPI8xM:http://www.babble.com/CS/blogs/strollerderby/2008/12/23-End/doh-did-just-say-that.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00" y="1981199"/>
            <a:ext cx="2108200" cy="313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0182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the Math</a:t>
            </a:r>
            <a:endParaRPr lang="en-US" dirty="0"/>
          </a:p>
        </p:txBody>
      </p:sp>
      <p:sp>
        <p:nvSpPr>
          <p:cNvPr id="3" name="Content Placeholder 2"/>
          <p:cNvSpPr>
            <a:spLocks noGrp="1"/>
          </p:cNvSpPr>
          <p:nvPr>
            <p:ph idx="1"/>
          </p:nvPr>
        </p:nvSpPr>
        <p:spPr>
          <a:xfrm>
            <a:off x="457200" y="1775191"/>
            <a:ext cx="6553200" cy="4625609"/>
          </a:xfrm>
        </p:spPr>
        <p:txBody>
          <a:bodyPr/>
          <a:lstStyle/>
          <a:p>
            <a:r>
              <a:rPr lang="en-US" dirty="0"/>
              <a:t>Please submit:</a:t>
            </a:r>
          </a:p>
          <a:p>
            <a:pPr marL="118872" indent="0">
              <a:buNone/>
            </a:pPr>
            <a:endParaRPr lang="en-US" dirty="0" smtClean="0"/>
          </a:p>
          <a:p>
            <a:pPr marL="118872" indent="0">
              <a:buNone/>
            </a:pPr>
            <a:r>
              <a:rPr lang="en-US" dirty="0" smtClean="0"/>
              <a:t>Nine </a:t>
            </a:r>
            <a:r>
              <a:rPr lang="en-US" dirty="0"/>
              <a:t>(9) copies of between three (3) and five (five) Consultant Verification Forms.</a:t>
            </a:r>
          </a:p>
          <a:p>
            <a:endParaRPr lang="en-US" dirty="0"/>
          </a:p>
          <a:p>
            <a:pPr marL="118872" indent="0">
              <a:buNone/>
            </a:pPr>
            <a:r>
              <a:rPr lang="en-US" i="1" dirty="0"/>
              <a:t>(Between 3 and 5? Could that be 4?)</a:t>
            </a:r>
            <a:endParaRPr lang="en-US" dirty="0"/>
          </a:p>
          <a:p>
            <a:endParaRPr lang="en-US" dirty="0"/>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t0.gstatic.com/images?q=tbn:S3AA8HASfY5HHM:http://scrapetv.com/News/News%2520Pages/Everyone%2520Else/images-2/count-von-count-sesame-street.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3260725"/>
            <a:ext cx="1905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1609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I Need To Go To The Pre-Bid?</a:t>
            </a:r>
            <a:endParaRPr lang="en-US" dirty="0"/>
          </a:p>
        </p:txBody>
      </p:sp>
      <p:sp>
        <p:nvSpPr>
          <p:cNvPr id="3" name="Content Placeholder 2"/>
          <p:cNvSpPr>
            <a:spLocks noGrp="1"/>
          </p:cNvSpPr>
          <p:nvPr>
            <p:ph idx="1"/>
          </p:nvPr>
        </p:nvSpPr>
        <p:spPr/>
        <p:txBody>
          <a:bodyPr>
            <a:normAutofit fontScale="70000" lnSpcReduction="20000"/>
          </a:bodyPr>
          <a:lstStyle/>
          <a:p>
            <a:pPr marL="118872" indent="0">
              <a:buNone/>
            </a:pPr>
            <a:r>
              <a:rPr lang="en-US" dirty="0"/>
              <a:t>Non-mandatory pre-submittal conference and mandatory site visit at the same time at the same location.</a:t>
            </a:r>
          </a:p>
          <a:p>
            <a:pPr marL="118872" indent="0">
              <a:buNone/>
            </a:pPr>
            <a:r>
              <a:rPr lang="en-US" dirty="0"/>
              <a:t> </a:t>
            </a:r>
          </a:p>
          <a:p>
            <a:pPr marL="118872" indent="0">
              <a:buNone/>
            </a:pPr>
            <a:r>
              <a:rPr lang="en-US" i="1" dirty="0"/>
              <a:t>Seems to me you go to one, you’re already at the </a:t>
            </a:r>
            <a:r>
              <a:rPr lang="en-US" i="1" dirty="0" smtClean="0"/>
              <a:t>other…</a:t>
            </a:r>
            <a:endParaRPr lang="en-US" i="1" dirty="0"/>
          </a:p>
          <a:p>
            <a:pPr marL="118872" indent="0">
              <a:buNone/>
            </a:pPr>
            <a:r>
              <a:rPr lang="en-US" dirty="0"/>
              <a:t>  </a:t>
            </a:r>
          </a:p>
          <a:p>
            <a:pPr marL="118872" indent="0">
              <a:buNone/>
            </a:pPr>
            <a:r>
              <a:rPr lang="en-US" b="1" u="sng" dirty="0"/>
              <a:t>Pre-proposal conference</a:t>
            </a:r>
          </a:p>
          <a:p>
            <a:pPr marL="118872" indent="0">
              <a:buNone/>
            </a:pPr>
            <a:endParaRPr lang="en-US" dirty="0" smtClean="0"/>
          </a:p>
          <a:p>
            <a:pPr marL="118872" indent="0">
              <a:buNone/>
            </a:pPr>
            <a:r>
              <a:rPr lang="en-US" dirty="0" smtClean="0"/>
              <a:t>The </a:t>
            </a:r>
            <a:r>
              <a:rPr lang="en-US" dirty="0"/>
              <a:t>County will hold a pre-proposal conference and mandatory site visit on Thursday, October 20, 2011 at 10 a.m. EST. </a:t>
            </a:r>
            <a:r>
              <a:rPr lang="en-US" b="1" i="1" dirty="0"/>
              <a:t>Attendance at the pre-proposal conference is voluntary for responding to this RFP, however, responses of proposers who fail to attend the site visit will not be considered</a:t>
            </a:r>
            <a:r>
              <a:rPr lang="en-US" dirty="0"/>
              <a:t>. The purpose of the pre-proposal conference is to provide information regarding the project and to address any questions and concerns regarding the services sought by the county through this RFP. </a:t>
            </a:r>
          </a:p>
          <a:p>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http://www2.pslweb.org/images/content/pagebuilder/494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09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822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Final Thought</a:t>
            </a:r>
            <a:endParaRPr lang="en-US" dirty="0"/>
          </a:p>
        </p:txBody>
      </p:sp>
      <p:pic>
        <p:nvPicPr>
          <p:cNvPr id="4" name="Picture 6" descr="Pizzuti Logo - Gray with Blu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6275388"/>
            <a:ext cx="13081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4"/>
          <p:cNvSpPr>
            <a:spLocks noChangeArrowheads="1"/>
          </p:cNvSpPr>
          <p:nvPr/>
        </p:nvSpPr>
        <p:spPr bwMode="auto">
          <a:xfrm>
            <a:off x="838200" y="1676400"/>
            <a:ext cx="8001000" cy="292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200" b="1" i="1" dirty="0" smtClean="0">
                <a:solidFill>
                  <a:schemeClr val="tx2"/>
                </a:solidFill>
              </a:rPr>
              <a:t>“Never tell people how to do things. </a:t>
            </a:r>
          </a:p>
          <a:p>
            <a:pPr algn="ctr"/>
            <a:endParaRPr lang="en-US" sz="3200" b="1" i="1" dirty="0">
              <a:solidFill>
                <a:schemeClr val="tx2"/>
              </a:solidFill>
            </a:endParaRPr>
          </a:p>
          <a:p>
            <a:pPr algn="ctr"/>
            <a:r>
              <a:rPr lang="en-US" sz="3200" b="1" i="1" dirty="0" smtClean="0">
                <a:solidFill>
                  <a:schemeClr val="tx2"/>
                </a:solidFill>
              </a:rPr>
              <a:t>Tell them what you want to achieve and they’ll surprise you with their ingenuity.”</a:t>
            </a:r>
            <a:endParaRPr lang="en-US" sz="3200" b="1" i="1" dirty="0">
              <a:solidFill>
                <a:schemeClr val="tx2"/>
              </a:solidFill>
            </a:endParaRPr>
          </a:p>
          <a:p>
            <a:pPr algn="r"/>
            <a:endParaRPr lang="en-US" sz="2800" dirty="0"/>
          </a:p>
          <a:p>
            <a:pPr algn="r"/>
            <a:r>
              <a:rPr lang="en-US" sz="2800" dirty="0" smtClean="0"/>
              <a:t>General George S. Patton</a:t>
            </a:r>
            <a:endParaRPr lang="en-US" sz="2800" dirty="0"/>
          </a:p>
        </p:txBody>
      </p:sp>
    </p:spTree>
    <p:extLst>
      <p:ext uri="{BB962C8B-B14F-4D97-AF65-F5344CB8AC3E}">
        <p14:creationId xmlns:p14="http://schemas.microsoft.com/office/powerpoint/2010/main" val="5790185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Collective Takeaways</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
        <p:nvSpPr>
          <p:cNvPr id="4" name="TextBox 3"/>
          <p:cNvSpPr txBox="1"/>
          <p:nvPr/>
        </p:nvSpPr>
        <p:spPr>
          <a:xfrm>
            <a:off x="762000" y="5410200"/>
            <a:ext cx="7391400" cy="646331"/>
          </a:xfrm>
          <a:prstGeom prst="rect">
            <a:avLst/>
          </a:prstGeom>
          <a:noFill/>
        </p:spPr>
        <p:txBody>
          <a:bodyPr wrap="square" rtlCol="0">
            <a:spAutoFit/>
          </a:bodyPr>
          <a:lstStyle/>
          <a:p>
            <a:r>
              <a:rPr lang="en-US" dirty="0" smtClean="0"/>
              <a:t>Neale Stralow, RLA, AICP</a:t>
            </a:r>
          </a:p>
          <a:p>
            <a:r>
              <a:rPr lang="en-US" dirty="0" smtClean="0"/>
              <a:t>WilsonMiller Stantec</a:t>
            </a:r>
          </a:p>
        </p:txBody>
      </p:sp>
    </p:spTree>
    <p:extLst>
      <p:ext uri="{BB962C8B-B14F-4D97-AF65-F5344CB8AC3E}">
        <p14:creationId xmlns:p14="http://schemas.microsoft.com/office/powerpoint/2010/main" val="30600793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Items</a:t>
            </a:r>
            <a:endParaRPr lang="en-US" dirty="0"/>
          </a:p>
        </p:txBody>
      </p:sp>
      <p:sp>
        <p:nvSpPr>
          <p:cNvPr id="3" name="Content Placeholder 2"/>
          <p:cNvSpPr>
            <a:spLocks noGrp="1"/>
          </p:cNvSpPr>
          <p:nvPr>
            <p:ph idx="1"/>
          </p:nvPr>
        </p:nvSpPr>
        <p:spPr/>
        <p:txBody>
          <a:bodyPr/>
          <a:lstStyle/>
          <a:p>
            <a:r>
              <a:rPr lang="en-US" dirty="0" smtClean="0"/>
              <a:t>Define The Project Needs</a:t>
            </a:r>
          </a:p>
          <a:p>
            <a:r>
              <a:rPr lang="en-US" dirty="0" smtClean="0"/>
              <a:t>Legal Requirements</a:t>
            </a:r>
            <a:endParaRPr lang="en-US" dirty="0" smtClean="0"/>
          </a:p>
          <a:p>
            <a:r>
              <a:rPr lang="en-US" dirty="0" smtClean="0"/>
              <a:t>Reduce Documentation</a:t>
            </a:r>
          </a:p>
          <a:p>
            <a:r>
              <a:rPr lang="en-US" dirty="0" smtClean="0"/>
              <a:t>Internal Consistency</a:t>
            </a:r>
          </a:p>
          <a:p>
            <a:r>
              <a:rPr lang="en-US" dirty="0" smtClean="0"/>
              <a:t>Identify Knowledgeable Contact Person</a:t>
            </a:r>
          </a:p>
          <a:p>
            <a:r>
              <a:rPr lang="en-US" dirty="0" smtClean="0"/>
              <a:t>Allow For Innovation</a:t>
            </a:r>
          </a:p>
          <a:p>
            <a:pPr marL="118872" indent="0">
              <a:buNone/>
            </a:pPr>
            <a:endParaRPr lang="en-US" dirty="0" smtClean="0"/>
          </a:p>
          <a:p>
            <a:endParaRPr lang="en-US" dirty="0"/>
          </a:p>
        </p:txBody>
      </p:sp>
    </p:spTree>
    <p:extLst>
      <p:ext uri="{BB962C8B-B14F-4D97-AF65-F5344CB8AC3E}">
        <p14:creationId xmlns:p14="http://schemas.microsoft.com/office/powerpoint/2010/main" val="28879169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Questions &amp; </a:t>
            </a:r>
            <a:r>
              <a:rPr lang="en-US" sz="4000" dirty="0" smtClean="0"/>
              <a:t>Answers</a:t>
            </a:r>
            <a:br>
              <a:rPr lang="en-US" sz="4000" dirty="0" smtClean="0"/>
            </a:br>
            <a:r>
              <a:rPr lang="en-US" sz="4000" dirty="0"/>
              <a:t/>
            </a:r>
            <a:br>
              <a:rPr lang="en-US" sz="4000" dirty="0"/>
            </a:br>
            <a:r>
              <a:rPr lang="en-US" sz="2200" i="1" dirty="0" smtClean="0">
                <a:solidFill>
                  <a:schemeClr val="bg2"/>
                </a:solidFill>
              </a:rPr>
              <a:t>Please Fill Out The Evaluation Surveys</a:t>
            </a:r>
            <a:endParaRPr lang="en-US" sz="2200" i="1" dirty="0">
              <a:solidFill>
                <a:schemeClr val="bg2"/>
              </a:solidFill>
            </a:endParaRPr>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
        <p:nvSpPr>
          <p:cNvPr id="4" name="TextBox 3"/>
          <p:cNvSpPr txBox="1"/>
          <p:nvPr/>
        </p:nvSpPr>
        <p:spPr>
          <a:xfrm>
            <a:off x="762000" y="5410200"/>
            <a:ext cx="7391400" cy="1477328"/>
          </a:xfrm>
          <a:prstGeom prst="rect">
            <a:avLst/>
          </a:prstGeom>
          <a:noFill/>
        </p:spPr>
        <p:txBody>
          <a:bodyPr wrap="square" rtlCol="0">
            <a:spAutoFit/>
          </a:bodyPr>
          <a:lstStyle/>
          <a:p>
            <a:r>
              <a:rPr lang="en-US" dirty="0" smtClean="0"/>
              <a:t>You may reach us at:	</a:t>
            </a:r>
            <a:r>
              <a:rPr lang="en-US" dirty="0" smtClean="0">
                <a:effectLst>
                  <a:outerShdw blurRad="38100" dist="38100" dir="2700000" algn="tl">
                    <a:srgbClr val="000000">
                      <a:alpha val="43137"/>
                    </a:srgbClr>
                  </a:outerShdw>
                </a:effectLst>
                <a:hlinkClick r:id="rId2"/>
              </a:rPr>
              <a:t>neale.stralow@stantec.com</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hlinkClick r:id="rId3"/>
              </a:rPr>
              <a:t>jeff@parconsultantsinc.com</a:t>
            </a:r>
            <a:endParaRPr lang="en-US" dirty="0" smtClean="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hlinkClick r:id="rId4"/>
              </a:rPr>
              <a:t>cwoodell@cityofwinterpark.org</a:t>
            </a:r>
            <a:endParaRPr lang="en-US" dirty="0" smtClean="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hlinkClick r:id="rId5"/>
              </a:rPr>
              <a:t>tharmer@pizzuti.com</a:t>
            </a:r>
            <a:endParaRPr lang="en-US" dirty="0" smtClean="0">
              <a:effectLst>
                <a:outerShdw blurRad="38100" dist="38100" dir="2700000" algn="tl">
                  <a:srgbClr val="000000">
                    <a:alpha val="43137"/>
                  </a:srgbClr>
                </a:outerShdw>
              </a:effectLst>
            </a:endParaRPr>
          </a:p>
          <a:p>
            <a:endParaRPr lang="en-US" dirty="0" smtClean="0"/>
          </a:p>
        </p:txBody>
      </p:sp>
    </p:spTree>
    <p:extLst>
      <p:ext uri="{BB962C8B-B14F-4D97-AF65-F5344CB8AC3E}">
        <p14:creationId xmlns:p14="http://schemas.microsoft.com/office/powerpoint/2010/main" val="1796662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Community</a:t>
            </a:r>
            <a:endParaRPr lang="en-US" dirty="0"/>
          </a:p>
        </p:txBody>
      </p:sp>
      <p:pic>
        <p:nvPicPr>
          <p:cNvPr id="7" name="Picture 4" descr="engineering"/>
          <p:cNvPicPr>
            <a:picLocks noChangeAspect="1" noChangeArrowheads="1"/>
          </p:cNvPicPr>
          <p:nvPr/>
        </p:nvPicPr>
        <p:blipFill rotWithShape="1">
          <a:blip r:embed="rId2" cstate="print"/>
          <a:srcRect l="61025" t="52588" r="21118" b="8695"/>
          <a:stretch/>
        </p:blipFill>
        <p:spPr bwMode="auto">
          <a:xfrm>
            <a:off x="5867400" y="1687285"/>
            <a:ext cx="3048000" cy="4956317"/>
          </a:xfrm>
          <a:prstGeom prst="rect">
            <a:avLst/>
          </a:prstGeom>
          <a:noFill/>
        </p:spPr>
      </p:pic>
      <p:sp>
        <p:nvSpPr>
          <p:cNvPr id="3" name="Content Placeholder 2"/>
          <p:cNvSpPr>
            <a:spLocks noGrp="1"/>
          </p:cNvSpPr>
          <p:nvPr>
            <p:ph idx="1"/>
          </p:nvPr>
        </p:nvSpPr>
        <p:spPr>
          <a:xfrm>
            <a:off x="457200" y="1775191"/>
            <a:ext cx="4114800" cy="4625609"/>
          </a:xfrm>
        </p:spPr>
        <p:txBody>
          <a:bodyPr/>
          <a:lstStyle/>
          <a:p>
            <a:r>
              <a:rPr lang="en-US" dirty="0" smtClean="0"/>
              <a:t>Public </a:t>
            </a:r>
            <a:r>
              <a:rPr lang="en-US" dirty="0" smtClean="0"/>
              <a:t>Support </a:t>
            </a:r>
            <a:r>
              <a:rPr lang="en-US" dirty="0" smtClean="0"/>
              <a:t>of the Project</a:t>
            </a:r>
            <a:endParaRPr lang="en-US" dirty="0"/>
          </a:p>
        </p:txBody>
      </p:sp>
    </p:spTree>
    <p:extLst>
      <p:ext uri="{BB962C8B-B14F-4D97-AF65-F5344CB8AC3E}">
        <p14:creationId xmlns:p14="http://schemas.microsoft.com/office/powerpoint/2010/main" val="24823561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How To Write A RFP/Scope of Service to Get the Results You Want</a:t>
            </a:r>
            <a:endParaRPr lang="en-US" sz="4000" dirty="0"/>
          </a:p>
        </p:txBody>
      </p:sp>
      <p:sp>
        <p:nvSpPr>
          <p:cNvPr id="3" name="Subtitle 2"/>
          <p:cNvSpPr>
            <a:spLocks noGrp="1"/>
          </p:cNvSpPr>
          <p:nvPr>
            <p:ph type="subTitle" idx="1"/>
          </p:nvPr>
        </p:nvSpPr>
        <p:spPr/>
        <p:txBody>
          <a:bodyPr/>
          <a:lstStyle/>
          <a:p>
            <a:r>
              <a:rPr lang="en-US" dirty="0" smtClean="0"/>
              <a:t>Florida Redevelopment Association 2011 Annual Conference</a:t>
            </a:r>
          </a:p>
          <a:p>
            <a:endParaRPr lang="en-US" dirty="0"/>
          </a:p>
        </p:txBody>
      </p:sp>
    </p:spTree>
    <p:extLst>
      <p:ext uri="{BB962C8B-B14F-4D97-AF65-F5344CB8AC3E}">
        <p14:creationId xmlns:p14="http://schemas.microsoft.com/office/powerpoint/2010/main" val="735266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Panelist’s Perspectives</a:t>
            </a:r>
            <a:endParaRPr lang="en-US" dirty="0"/>
          </a:p>
        </p:txBody>
      </p:sp>
      <p:sp>
        <p:nvSpPr>
          <p:cNvPr id="3" name="Content Placeholder 2"/>
          <p:cNvSpPr>
            <a:spLocks noGrp="1"/>
          </p:cNvSpPr>
          <p:nvPr>
            <p:ph idx="1"/>
          </p:nvPr>
        </p:nvSpPr>
        <p:spPr/>
        <p:txBody>
          <a:bodyPr>
            <a:normAutofit/>
          </a:bodyPr>
          <a:lstStyle/>
          <a:p>
            <a:r>
              <a:rPr lang="en-US" dirty="0" smtClean="0"/>
              <a:t>Purchasing Manager</a:t>
            </a:r>
          </a:p>
          <a:p>
            <a:r>
              <a:rPr lang="en-US" dirty="0" smtClean="0"/>
              <a:t>Manager/Consultant</a:t>
            </a:r>
          </a:p>
          <a:p>
            <a:r>
              <a:rPr lang="en-US" dirty="0" smtClean="0"/>
              <a:t>Development Related</a:t>
            </a:r>
            <a:endParaRPr lang="en-US" dirty="0" smtClean="0"/>
          </a:p>
          <a:p>
            <a:endParaRPr lang="en-US" dirty="0" smtClean="0"/>
          </a:p>
        </p:txBody>
      </p:sp>
    </p:spTree>
    <p:extLst>
      <p:ext uri="{BB962C8B-B14F-4D97-AF65-F5344CB8AC3E}">
        <p14:creationId xmlns:p14="http://schemas.microsoft.com/office/powerpoint/2010/main" val="36186597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273</TotalTime>
  <Words>3096</Words>
  <Application>Microsoft Office PowerPoint</Application>
  <PresentationFormat>On-screen Show (4:3)</PresentationFormat>
  <Paragraphs>439</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Module</vt:lpstr>
      <vt:lpstr>How To Write A RFP/Scope of Service to Get the Results You Want</vt:lpstr>
      <vt:lpstr>Session Overview</vt:lpstr>
      <vt:lpstr>Session Presenters</vt:lpstr>
      <vt:lpstr>Varying Project Perspectives</vt:lpstr>
      <vt:lpstr>Project Manager</vt:lpstr>
      <vt:lpstr>Consultant</vt:lpstr>
      <vt:lpstr>Project Needed</vt:lpstr>
      <vt:lpstr>Community</vt:lpstr>
      <vt:lpstr>Panelist’s Perspectives</vt:lpstr>
      <vt:lpstr>Purchasing Manager’s Perspective</vt:lpstr>
      <vt:lpstr>What Is An RFP?</vt:lpstr>
      <vt:lpstr>What is an RFQ</vt:lpstr>
      <vt:lpstr>RFQ and CCNA</vt:lpstr>
      <vt:lpstr>Two Step RFP Processes</vt:lpstr>
      <vt:lpstr>Building the RFP Document</vt:lpstr>
      <vt:lpstr>Building the RFP Document</vt:lpstr>
      <vt:lpstr>Creating the Scope of Work</vt:lpstr>
      <vt:lpstr>Creating the Scope of Work</vt:lpstr>
      <vt:lpstr>Creating the Scope of Work</vt:lpstr>
      <vt:lpstr>Section I – Proposal Information</vt:lpstr>
      <vt:lpstr>Section II – Scope of Work</vt:lpstr>
      <vt:lpstr>PowerPoint Presentation</vt:lpstr>
      <vt:lpstr>PowerPoint Presentation</vt:lpstr>
      <vt:lpstr>PowerPoint Presentation</vt:lpstr>
      <vt:lpstr>PowerPoint Presentation</vt:lpstr>
      <vt:lpstr>Section III – Proposal Content</vt:lpstr>
      <vt:lpstr>PowerPoint Presentation</vt:lpstr>
      <vt:lpstr>Section IV – Evaluation Procedures</vt:lpstr>
      <vt:lpstr>PowerPoint Presentation</vt:lpstr>
      <vt:lpstr>PowerPoint Presentation</vt:lpstr>
      <vt:lpstr>Section IV - Appendix</vt:lpstr>
      <vt:lpstr>PowerPoint Presentation</vt:lpstr>
      <vt:lpstr>Keep in Mind</vt:lpstr>
      <vt:lpstr>Florida Statutes</vt:lpstr>
      <vt:lpstr>When Questions Arise</vt:lpstr>
      <vt:lpstr>Evaluation Committee</vt:lpstr>
      <vt:lpstr>Debriefing</vt:lpstr>
      <vt:lpstr>Manager/Consultant Perspective</vt:lpstr>
      <vt:lpstr>What the Consultant Wants to See</vt:lpstr>
      <vt:lpstr>How the Consultant Finds Your Job</vt:lpstr>
      <vt:lpstr>What the Consultant Wants to See</vt:lpstr>
      <vt:lpstr>What Service Do they Want?</vt:lpstr>
      <vt:lpstr>What Service Do they Want?</vt:lpstr>
      <vt:lpstr>What the Consultant is Looking for</vt:lpstr>
      <vt:lpstr>What the Consultant is Looking for</vt:lpstr>
      <vt:lpstr>The Red Flags !!!</vt:lpstr>
      <vt:lpstr>The Red Flags !!!</vt:lpstr>
      <vt:lpstr>The Red Flags !!!</vt:lpstr>
      <vt:lpstr>Some of the Problems</vt:lpstr>
      <vt:lpstr>Some of the Problems</vt:lpstr>
      <vt:lpstr>Some of the Problems</vt:lpstr>
      <vt:lpstr>Some of the Problems</vt:lpstr>
      <vt:lpstr>Things I Don’t Want to Deal With</vt:lpstr>
      <vt:lpstr>Things to Avoid</vt:lpstr>
      <vt:lpstr>How to Get it Right…</vt:lpstr>
      <vt:lpstr>Development Related RFP’s and RFQ’s</vt:lpstr>
      <vt:lpstr>An Initial Thought</vt:lpstr>
      <vt:lpstr>Soliciting a Developer</vt:lpstr>
      <vt:lpstr>Purpose of Developer RFP/RFQ</vt:lpstr>
      <vt:lpstr>Before RFP / RFQ Process</vt:lpstr>
      <vt:lpstr>A Certain Flexibility</vt:lpstr>
      <vt:lpstr>Public Private Partnerships:  Lessons Learned</vt:lpstr>
      <vt:lpstr>Do’s and Don’ts</vt:lpstr>
      <vt:lpstr>RFP &amp; RFQ Examples</vt:lpstr>
      <vt:lpstr>RFP &amp; RFQ Examples</vt:lpstr>
      <vt:lpstr>RFP &amp; RFQ Examples</vt:lpstr>
      <vt:lpstr>RFP &amp; RFQ Examples</vt:lpstr>
      <vt:lpstr>RFP &amp; RFQ Examples</vt:lpstr>
      <vt:lpstr>Still Going…</vt:lpstr>
      <vt:lpstr>You Didn’t Hear It From Me…</vt:lpstr>
      <vt:lpstr>How Much is Too Much?</vt:lpstr>
      <vt:lpstr>How Much is Too Much?</vt:lpstr>
      <vt:lpstr>Did I Really Say That?</vt:lpstr>
      <vt:lpstr>Do the Math</vt:lpstr>
      <vt:lpstr>Do I Need To Go To The Pre-Bid?</vt:lpstr>
      <vt:lpstr>A Final Thought</vt:lpstr>
      <vt:lpstr>Collective Takeaways</vt:lpstr>
      <vt:lpstr>Big Items</vt:lpstr>
      <vt:lpstr>Questions &amp; Answers  Please Fill Out The Evaluation Surveys</vt:lpstr>
      <vt:lpstr>How To Write A RFP/Scope of Service to Get the Results You Want</vt:lpstr>
    </vt:vector>
  </TitlesOfParts>
  <Company>Stantec Consulting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Neale Stralow</dc:creator>
  <cp:lastModifiedBy>Neale Stralow</cp:lastModifiedBy>
  <cp:revision>32</cp:revision>
  <dcterms:created xsi:type="dcterms:W3CDTF">2011-09-30T17:29:16Z</dcterms:created>
  <dcterms:modified xsi:type="dcterms:W3CDTF">2011-10-19T11:48:07Z</dcterms:modified>
</cp:coreProperties>
</file>